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F20A03D-B9FF-4302-9241-54796A27CE0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0DF3A7C-E582-4839-8DB8-A080874861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428868"/>
            <a:ext cx="7772400" cy="1829761"/>
          </a:xfrm>
        </p:spPr>
        <p:txBody>
          <a:bodyPr/>
          <a:lstStyle/>
          <a:p>
            <a:r>
              <a:rPr lang="ru-RU" dirty="0" err="1" smtClean="0"/>
              <a:t>Фінансове</a:t>
            </a:r>
            <a:r>
              <a:rPr lang="ru-RU" dirty="0" smtClean="0"/>
              <a:t> право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8329642" cy="3019242"/>
          </a:xfrm>
        </p:spPr>
        <p:txBody>
          <a:bodyPr>
            <a:normAutofit fontScale="85000" lnSpcReduction="20000"/>
          </a:bodyPr>
          <a:lstStyle/>
          <a:p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</a:rPr>
              <a:t>Ф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інансове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право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регулює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відносини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стосуються</a:t>
            </a:r>
            <a:r>
              <a:rPr lang="ru-RU" dirty="0" smtClean="0"/>
              <a:t> </a:t>
            </a:r>
            <a:r>
              <a:rPr lang="ru-RU" dirty="0" err="1" smtClean="0"/>
              <a:t>збирання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доходів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 </a:t>
            </a:r>
            <a:r>
              <a:rPr lang="ru-RU" dirty="0" err="1" smtClean="0"/>
              <a:t>Норми</a:t>
            </a:r>
            <a:r>
              <a:rPr lang="ru-RU" dirty="0" smtClean="0"/>
              <a:t> </a:t>
            </a:r>
            <a:r>
              <a:rPr lang="ru-RU" dirty="0" err="1" smtClean="0"/>
              <a:t>фінансового</a:t>
            </a:r>
            <a:r>
              <a:rPr lang="ru-RU" dirty="0" smtClean="0"/>
              <a:t> права </a:t>
            </a:r>
            <a:r>
              <a:rPr lang="ru-RU" dirty="0" err="1" smtClean="0"/>
              <a:t>визначають</a:t>
            </a:r>
            <a:r>
              <a:rPr lang="ru-RU" dirty="0" smtClean="0"/>
              <a:t> порядок </a:t>
            </a:r>
            <a:r>
              <a:rPr lang="ru-RU" dirty="0" err="1" smtClean="0"/>
              <a:t>складання</a:t>
            </a:r>
            <a:r>
              <a:rPr lang="ru-RU" dirty="0" smtClean="0"/>
              <a:t> головного </a:t>
            </a:r>
            <a:r>
              <a:rPr lang="ru-RU" dirty="0" err="1" smtClean="0"/>
              <a:t>фінансового</a:t>
            </a:r>
            <a:r>
              <a:rPr lang="ru-RU" dirty="0" smtClean="0"/>
              <a:t> документа </a:t>
            </a:r>
            <a:r>
              <a:rPr lang="ru-RU" dirty="0" err="1" smtClean="0"/>
              <a:t>держави</a:t>
            </a:r>
            <a:r>
              <a:rPr lang="ru-RU" dirty="0" smtClean="0"/>
              <a:t> — державного бюджету,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місцевих</a:t>
            </a:r>
            <a:r>
              <a:rPr lang="ru-RU" dirty="0" smtClean="0"/>
              <a:t> </a:t>
            </a:r>
            <a:r>
              <a:rPr lang="ru-RU" dirty="0" err="1" smtClean="0"/>
              <a:t>бюджетів</a:t>
            </a:r>
            <a:r>
              <a:rPr lang="ru-RU" dirty="0" smtClean="0"/>
              <a:t>. Порядок </a:t>
            </a:r>
            <a:r>
              <a:rPr lang="ru-RU" dirty="0" err="1" smtClean="0"/>
              <a:t>витрачання</a:t>
            </a:r>
            <a:r>
              <a:rPr lang="ru-RU" dirty="0" smtClean="0"/>
              <a:t> </a:t>
            </a:r>
            <a:r>
              <a:rPr lang="ru-RU" dirty="0" err="1" smtClean="0"/>
              <a:t>коштів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 й </a:t>
            </a:r>
            <a:r>
              <a:rPr lang="ru-RU" dirty="0" err="1" smtClean="0"/>
              <a:t>місцевого</a:t>
            </a:r>
            <a:r>
              <a:rPr lang="ru-RU" dirty="0" smtClean="0"/>
              <a:t> </a:t>
            </a:r>
            <a:r>
              <a:rPr lang="ru-RU" dirty="0" err="1" smtClean="0"/>
              <a:t>само­врядування</a:t>
            </a:r>
            <a:r>
              <a:rPr lang="ru-RU" dirty="0" smtClean="0"/>
              <a:t>, </a:t>
            </a:r>
            <a:r>
              <a:rPr lang="ru-RU" dirty="0" err="1" smtClean="0"/>
              <a:t>фінансування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бюджетних</a:t>
            </a:r>
            <a:r>
              <a:rPr lang="ru-RU" dirty="0" smtClean="0"/>
              <a:t> </a:t>
            </a:r>
            <a:r>
              <a:rPr lang="ru-RU" dirty="0" err="1" smtClean="0"/>
              <a:t>установ</a:t>
            </a:r>
            <a:r>
              <a:rPr lang="ru-RU" dirty="0" smtClean="0"/>
              <a:t>, </a:t>
            </a:r>
            <a:r>
              <a:rPr lang="ru-RU" dirty="0" err="1" smtClean="0"/>
              <a:t>організацій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регулюються</a:t>
            </a:r>
            <a:r>
              <a:rPr lang="ru-RU" dirty="0" smtClean="0"/>
              <a:t> нормами </a:t>
            </a:r>
            <a:r>
              <a:rPr lang="ru-RU" dirty="0" err="1" smtClean="0"/>
              <a:t>фінансовою</a:t>
            </a:r>
            <a:r>
              <a:rPr lang="ru-RU" dirty="0" smtClean="0"/>
              <a:t> права.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58204" cy="1317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 Поняття та </a:t>
            </a:r>
            <a:r>
              <a:rPr lang="ru-RU" dirty="0" err="1" smtClean="0"/>
              <a:t>джерела</a:t>
            </a:r>
            <a:r>
              <a:rPr lang="ru-RU" dirty="0" smtClean="0"/>
              <a:t> </a:t>
            </a:r>
            <a:r>
              <a:rPr lang="ru-RU" dirty="0" err="1" smtClean="0"/>
              <a:t>фінансового</a:t>
            </a:r>
            <a:r>
              <a:rPr lang="ru-RU" dirty="0" smtClean="0"/>
              <a:t> права.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8043890" cy="4857784"/>
          </a:xfrm>
        </p:spPr>
        <p:txBody>
          <a:bodyPr>
            <a:normAutofit fontScale="62500" lnSpcReduction="20000"/>
          </a:bodyPr>
          <a:lstStyle/>
          <a:p>
            <a:endParaRPr lang="ru-RU" sz="2900" dirty="0" smtClean="0"/>
          </a:p>
          <a:p>
            <a:endParaRPr lang="ru-RU" sz="2900" dirty="0" smtClean="0"/>
          </a:p>
          <a:p>
            <a:r>
              <a:rPr lang="ru-RU" sz="2900" dirty="0" err="1" smtClean="0"/>
              <a:t>Відповідно</a:t>
            </a:r>
            <a:r>
              <a:rPr lang="ru-RU" sz="2900" dirty="0" smtClean="0"/>
              <a:t> до </a:t>
            </a:r>
            <a:r>
              <a:rPr lang="ru-RU" sz="2900" dirty="0" err="1" smtClean="0"/>
              <a:t>відносин</a:t>
            </a:r>
            <a:r>
              <a:rPr lang="ru-RU" sz="2900" dirty="0" smtClean="0"/>
              <a:t>, </a:t>
            </a:r>
            <a:r>
              <a:rPr lang="ru-RU" sz="2900" dirty="0" err="1" smtClean="0"/>
              <a:t>які</a:t>
            </a:r>
            <a:r>
              <a:rPr lang="ru-RU" sz="2900" dirty="0" smtClean="0"/>
              <a:t> </a:t>
            </a:r>
            <a:r>
              <a:rPr lang="ru-RU" sz="2900" dirty="0" err="1" smtClean="0"/>
              <a:t>регулюються</a:t>
            </a:r>
            <a:r>
              <a:rPr lang="ru-RU" sz="2900" dirty="0" smtClean="0"/>
              <a:t> </a:t>
            </a:r>
            <a:r>
              <a:rPr lang="ru-RU" sz="2900" dirty="0" err="1" smtClean="0"/>
              <a:t>фінансовим</a:t>
            </a:r>
            <a:r>
              <a:rPr lang="ru-RU" sz="2900" dirty="0" smtClean="0"/>
              <a:t> правом, </a:t>
            </a:r>
            <a:r>
              <a:rPr lang="ru-RU" sz="2900" dirty="0" err="1" smtClean="0"/>
              <a:t>воно</a:t>
            </a:r>
            <a:r>
              <a:rPr lang="ru-RU" sz="2900" dirty="0" smtClean="0"/>
              <a:t> </a:t>
            </a:r>
            <a:r>
              <a:rPr lang="ru-RU" sz="2900" dirty="0" err="1" smtClean="0"/>
              <a:t>включає</a:t>
            </a:r>
            <a:r>
              <a:rPr lang="ru-RU" sz="2900" dirty="0" smtClean="0"/>
              <a:t> ряд </a:t>
            </a:r>
            <a:r>
              <a:rPr lang="ru-RU" sz="2900" dirty="0" err="1" smtClean="0"/>
              <a:t>інститутів</a:t>
            </a:r>
            <a:r>
              <a:rPr lang="ru-RU" sz="2900" dirty="0" smtClean="0"/>
              <a:t> — </a:t>
            </a:r>
            <a:r>
              <a:rPr lang="ru-RU" sz="2900" dirty="0" err="1" smtClean="0"/>
              <a:t>інститути</a:t>
            </a:r>
            <a:r>
              <a:rPr lang="ru-RU" sz="2900" dirty="0" smtClean="0"/>
              <a:t> бюджетного устрою, бюджет­ного </a:t>
            </a:r>
            <a:r>
              <a:rPr lang="ru-RU" sz="2900" dirty="0" err="1" smtClean="0"/>
              <a:t>процесу</a:t>
            </a:r>
            <a:r>
              <a:rPr lang="ru-RU" sz="2900" dirty="0" smtClean="0"/>
              <a:t>, </a:t>
            </a:r>
            <a:r>
              <a:rPr lang="ru-RU" sz="2900" dirty="0" err="1" smtClean="0"/>
              <a:t>державних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доходів</a:t>
            </a:r>
            <a:r>
              <a:rPr lang="ru-RU" sz="2900" dirty="0" smtClean="0"/>
              <a:t>, </a:t>
            </a:r>
            <a:r>
              <a:rPr lang="ru-RU" sz="2900" dirty="0" err="1" smtClean="0"/>
              <a:t>податків</a:t>
            </a:r>
            <a:r>
              <a:rPr lang="ru-RU" sz="2900" dirty="0" smtClean="0"/>
              <a:t>, </a:t>
            </a:r>
            <a:r>
              <a:rPr lang="ru-RU" sz="2900" dirty="0" err="1" smtClean="0"/>
              <a:t>неоподаткованих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платежів</a:t>
            </a:r>
            <a:r>
              <a:rPr lang="ru-RU" sz="2900" dirty="0" smtClean="0"/>
              <a:t> </a:t>
            </a:r>
            <a:r>
              <a:rPr lang="ru-RU" sz="2900" dirty="0" err="1" smtClean="0"/>
              <a:t>тощо</a:t>
            </a:r>
            <a:r>
              <a:rPr lang="ru-RU" sz="2900" dirty="0" smtClean="0"/>
              <a:t>.</a:t>
            </a:r>
          </a:p>
          <a:p>
            <a:endParaRPr lang="ru-RU" sz="2900" dirty="0" smtClean="0"/>
          </a:p>
          <a:p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Основними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джерелами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фінансового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права є</a:t>
            </a:r>
            <a:r>
              <a:rPr lang="ru-RU" sz="2900" dirty="0" smtClean="0"/>
              <a:t> </a:t>
            </a:r>
            <a:r>
              <a:rPr lang="ru-RU" sz="2900" dirty="0" err="1" smtClean="0"/>
              <a:t>Конституція</a:t>
            </a:r>
            <a:r>
              <a:rPr lang="ru-RU" sz="2900" dirty="0" smtClean="0"/>
              <a:t> України, </a:t>
            </a:r>
            <a:r>
              <a:rPr lang="ru-RU" sz="2900" dirty="0" err="1" smtClean="0"/>
              <a:t>Бюджетний</a:t>
            </a:r>
            <a:r>
              <a:rPr lang="ru-RU" sz="2900" dirty="0" smtClean="0"/>
              <a:t> кодекс України, а </a:t>
            </a:r>
            <a:r>
              <a:rPr lang="ru-RU" sz="2900" dirty="0" err="1" smtClean="0"/>
              <a:t>також</a:t>
            </a:r>
            <a:r>
              <a:rPr lang="ru-RU" sz="2900" dirty="0" smtClean="0"/>
              <a:t> ряд </a:t>
            </a:r>
            <a:r>
              <a:rPr lang="ru-RU" sz="2900" dirty="0" err="1" smtClean="0"/>
              <a:t>інших</a:t>
            </a:r>
            <a:r>
              <a:rPr lang="ru-RU" sz="2900" dirty="0" smtClean="0"/>
              <a:t> </a:t>
            </a:r>
            <a:r>
              <a:rPr lang="ru-RU" sz="2900" dirty="0" err="1" smtClean="0"/>
              <a:t>законів</a:t>
            </a:r>
            <a:r>
              <a:rPr lang="ru-RU" sz="2900" dirty="0" smtClean="0"/>
              <a:t> України та </a:t>
            </a:r>
            <a:r>
              <a:rPr lang="ru-RU" sz="2900" dirty="0" err="1" smtClean="0"/>
              <a:t>нормативно-правових</a:t>
            </a:r>
            <a:r>
              <a:rPr lang="ru-RU" sz="2900" dirty="0" smtClean="0"/>
              <a:t> </a:t>
            </a:r>
            <a:r>
              <a:rPr lang="ru-RU" sz="2900" dirty="0" err="1" smtClean="0"/>
              <a:t>актів</a:t>
            </a:r>
            <a:r>
              <a:rPr lang="ru-RU" sz="2900" dirty="0" smtClean="0"/>
              <a:t>. </a:t>
            </a:r>
            <a:r>
              <a:rPr lang="ru-RU" sz="2900" dirty="0" err="1" smtClean="0"/>
              <a:t>Ураховуючи</a:t>
            </a:r>
            <a:r>
              <a:rPr lang="ru-RU" sz="2900" dirty="0" smtClean="0"/>
              <a:t> </a:t>
            </a:r>
            <a:r>
              <a:rPr lang="ru-RU" sz="2900" dirty="0" err="1" smtClean="0"/>
              <a:t>особливості</a:t>
            </a:r>
            <a:r>
              <a:rPr lang="ru-RU" sz="2900" dirty="0" smtClean="0"/>
              <a:t> </a:t>
            </a:r>
            <a:r>
              <a:rPr lang="ru-RU" sz="2900" dirty="0" err="1" smtClean="0"/>
              <a:t>фінансового</a:t>
            </a:r>
            <a:r>
              <a:rPr lang="ru-RU" sz="2900" dirty="0" smtClean="0"/>
              <a:t> права, </a:t>
            </a:r>
            <a:r>
              <a:rPr lang="ru-RU" sz="2900" dirty="0" err="1" smtClean="0"/>
              <a:t>важливе</a:t>
            </a:r>
            <a:r>
              <a:rPr lang="ru-RU" sz="2900" dirty="0" smtClean="0"/>
              <a:t> </a:t>
            </a:r>
            <a:r>
              <a:rPr lang="ru-RU" sz="2900" dirty="0" err="1" smtClean="0"/>
              <a:t>значення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мають</a:t>
            </a:r>
            <a:r>
              <a:rPr lang="ru-RU" sz="2900" dirty="0" smtClean="0"/>
              <a:t> </a:t>
            </a:r>
            <a:r>
              <a:rPr lang="ru-RU" sz="2900" dirty="0" err="1" smtClean="0"/>
              <a:t>нормативно-правові</a:t>
            </a:r>
            <a:r>
              <a:rPr lang="ru-RU" sz="2900" dirty="0" smtClean="0"/>
              <a:t> </a:t>
            </a:r>
            <a:r>
              <a:rPr lang="ru-RU" sz="2900" dirty="0" err="1" smtClean="0"/>
              <a:t>акти</a:t>
            </a:r>
            <a:r>
              <a:rPr lang="ru-RU" sz="2900" dirty="0" smtClean="0"/>
              <a:t> </a:t>
            </a:r>
            <a:r>
              <a:rPr lang="ru-RU" sz="2900" dirty="0" err="1" smtClean="0"/>
              <a:t>Національного</a:t>
            </a:r>
            <a:r>
              <a:rPr lang="ru-RU" sz="2900" dirty="0" smtClean="0"/>
              <a:t> банку України, </a:t>
            </a:r>
            <a:r>
              <a:rPr lang="ru-RU" sz="2900" dirty="0" err="1" smtClean="0"/>
              <a:t>Державної</a:t>
            </a:r>
            <a:r>
              <a:rPr lang="ru-RU" sz="2900" dirty="0" smtClean="0"/>
              <a:t> </a:t>
            </a:r>
            <a:r>
              <a:rPr lang="ru-RU" sz="2900" dirty="0" err="1" smtClean="0"/>
              <a:t>податкової</a:t>
            </a:r>
            <a:r>
              <a:rPr lang="ru-RU" sz="2900" dirty="0" smtClean="0"/>
              <a:t> </a:t>
            </a:r>
            <a:r>
              <a:rPr lang="ru-RU" sz="2900" dirty="0" err="1" smtClean="0"/>
              <a:t>адміністрації</a:t>
            </a:r>
            <a:r>
              <a:rPr lang="ru-RU" sz="2900" dirty="0" smtClean="0"/>
              <a:t>. </a:t>
            </a:r>
            <a:r>
              <a:rPr lang="ru-RU" sz="2900" dirty="0" err="1" smtClean="0"/>
              <a:t>Міністер­ства</a:t>
            </a:r>
            <a:r>
              <a:rPr lang="ru-RU" sz="2900" dirty="0" smtClean="0"/>
              <a:t> </a:t>
            </a:r>
            <a:r>
              <a:rPr lang="ru-RU" sz="2900" dirty="0" err="1" smtClean="0"/>
              <a:t>фінансів</a:t>
            </a:r>
            <a:r>
              <a:rPr lang="ru-RU" sz="2900" dirty="0" smtClean="0"/>
              <a:t> України.</a:t>
            </a:r>
          </a:p>
          <a:p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Фінансове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право є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галуззю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900" dirty="0" err="1" smtClean="0"/>
              <a:t>публічного</a:t>
            </a:r>
            <a:r>
              <a:rPr lang="ru-RU" sz="2900" dirty="0" smtClean="0"/>
              <a:t> права, тому його </a:t>
            </a:r>
            <a:r>
              <a:rPr lang="ru-RU" sz="2900" dirty="0" err="1" smtClean="0"/>
              <a:t>норми</a:t>
            </a:r>
            <a:r>
              <a:rPr lang="ru-RU" sz="2900" dirty="0" smtClean="0"/>
              <a:t> </a:t>
            </a:r>
            <a:r>
              <a:rPr lang="ru-RU" sz="2900" dirty="0" err="1" smtClean="0"/>
              <a:t>мають</a:t>
            </a:r>
            <a:r>
              <a:rPr lang="ru-RU" sz="2900" dirty="0" smtClean="0"/>
              <a:t> </a:t>
            </a:r>
            <a:r>
              <a:rPr lang="ru-RU" sz="2900" dirty="0" err="1" smtClean="0"/>
              <a:t>державно-владний</a:t>
            </a:r>
            <a:r>
              <a:rPr lang="ru-RU" sz="2900" dirty="0" smtClean="0"/>
              <a:t> та </a:t>
            </a:r>
            <a:r>
              <a:rPr lang="ru-RU" sz="2900" dirty="0" err="1" smtClean="0"/>
              <a:t>імперативний</a:t>
            </a:r>
            <a:r>
              <a:rPr lang="ru-RU" sz="2900" dirty="0" smtClean="0"/>
              <a:t> характер, </a:t>
            </a:r>
            <a:r>
              <a:rPr lang="ru-RU" sz="2900" dirty="0" err="1" smtClean="0"/>
              <a:t>учасники</a:t>
            </a:r>
            <a:r>
              <a:rPr lang="ru-RU" sz="2900" dirty="0" smtClean="0"/>
              <a:t> </a:t>
            </a:r>
            <a:r>
              <a:rPr lang="ru-RU" sz="2900" dirty="0" err="1" smtClean="0"/>
              <a:t>фінансових</a:t>
            </a:r>
            <a:r>
              <a:rPr lang="ru-RU" sz="2900" dirty="0" smtClean="0"/>
              <a:t> </a:t>
            </a:r>
            <a:r>
              <a:rPr lang="ru-RU" sz="2900" dirty="0" err="1" smtClean="0"/>
              <a:t>правовідносин</a:t>
            </a:r>
            <a:r>
              <a:rPr lang="ru-RU" sz="2900" dirty="0" smtClean="0"/>
              <a:t> не </a:t>
            </a:r>
            <a:r>
              <a:rPr lang="ru-RU" sz="2900" dirty="0" err="1" smtClean="0"/>
              <a:t>мають</a:t>
            </a:r>
            <a:r>
              <a:rPr lang="ru-RU" sz="2900" dirty="0" smtClean="0"/>
              <a:t> права </a:t>
            </a:r>
            <a:r>
              <a:rPr lang="ru-RU" sz="2900" dirty="0" err="1" smtClean="0"/>
              <a:t>змінювати</a:t>
            </a:r>
            <a:r>
              <a:rPr lang="ru-RU" sz="2900" dirty="0" smtClean="0"/>
              <a:t>, </a:t>
            </a:r>
            <a:r>
              <a:rPr lang="ru-RU" sz="2900" dirty="0" err="1" smtClean="0"/>
              <a:t>коригувати</a:t>
            </a:r>
            <a:r>
              <a:rPr lang="ru-RU" sz="2900" dirty="0" smtClean="0"/>
              <a:t> </a:t>
            </a:r>
            <a:r>
              <a:rPr lang="ru-RU" sz="2900" dirty="0" err="1" smtClean="0"/>
              <a:t>свої</a:t>
            </a:r>
            <a:r>
              <a:rPr lang="ru-RU" sz="2900" dirty="0" smtClean="0"/>
              <a:t> </a:t>
            </a:r>
            <a:r>
              <a:rPr lang="ru-RU" sz="2900" dirty="0" err="1" smtClean="0"/>
              <a:t>пра­ва</a:t>
            </a:r>
            <a:r>
              <a:rPr lang="ru-RU" sz="2900" dirty="0" smtClean="0"/>
              <a:t> й </a:t>
            </a:r>
            <a:r>
              <a:rPr lang="ru-RU" sz="2900" dirty="0" err="1" smtClean="0"/>
              <a:t>обов'язки</a:t>
            </a:r>
            <a:r>
              <a:rPr lang="ru-RU" sz="2900" dirty="0" smtClean="0"/>
              <a:t> </a:t>
            </a:r>
            <a:r>
              <a:rPr lang="ru-RU" sz="2900" dirty="0" err="1" smtClean="0"/>
              <a:t>навіть</a:t>
            </a:r>
            <a:r>
              <a:rPr lang="ru-RU" sz="2900" dirty="0" smtClean="0"/>
              <a:t> за </a:t>
            </a:r>
            <a:r>
              <a:rPr lang="ru-RU" sz="2900" dirty="0" err="1" smtClean="0"/>
              <a:t>взаємної</a:t>
            </a:r>
            <a:r>
              <a:rPr lang="ru-RU" sz="2900" dirty="0" smtClean="0"/>
              <a:t> </a:t>
            </a:r>
            <a:r>
              <a:rPr lang="ru-RU" sz="2900" dirty="0" err="1" smtClean="0"/>
              <a:t>згоди</a:t>
            </a:r>
            <a:r>
              <a:rPr lang="ru-RU" sz="2900" dirty="0" smtClean="0"/>
              <a:t> — вони </a:t>
            </a:r>
            <a:r>
              <a:rPr lang="ru-RU" sz="2900" dirty="0" err="1" smtClean="0"/>
              <a:t>чітко</a:t>
            </a:r>
            <a:r>
              <a:rPr lang="ru-RU" sz="2900" dirty="0" smtClean="0"/>
              <a:t> й однозначно </a:t>
            </a:r>
            <a:r>
              <a:rPr lang="ru-RU" sz="2900" dirty="0" err="1" smtClean="0"/>
              <a:t>визначені</a:t>
            </a:r>
            <a:r>
              <a:rPr lang="ru-RU" sz="2900" dirty="0" smtClean="0"/>
              <a:t> </a:t>
            </a:r>
            <a:r>
              <a:rPr lang="ru-RU" sz="2900" dirty="0" err="1" smtClean="0"/>
              <a:t>нормативними</a:t>
            </a:r>
            <a:r>
              <a:rPr lang="ru-RU" sz="2900" dirty="0" smtClean="0"/>
              <a:t> актами.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5162382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Будь-яка</a:t>
            </a:r>
            <a:r>
              <a:rPr lang="ru-RU" dirty="0" smtClean="0"/>
              <a:t> </a:t>
            </a:r>
            <a:r>
              <a:rPr lang="ru-RU" dirty="0" err="1" smtClean="0"/>
              <a:t>незалежна</a:t>
            </a:r>
            <a:r>
              <a:rPr lang="ru-RU" dirty="0" smtClean="0"/>
              <a:t> держава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свій</a:t>
            </a:r>
            <a:r>
              <a:rPr lang="ru-RU" dirty="0" smtClean="0"/>
              <a:t> </a:t>
            </a:r>
            <a:r>
              <a:rPr lang="ru-RU" dirty="0" err="1" smtClean="0"/>
              <a:t>власний</a:t>
            </a:r>
            <a:r>
              <a:rPr lang="ru-RU" dirty="0" smtClean="0"/>
              <a:t> 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бюджет — доку­мент, який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визначає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джерела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формування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коштів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держави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або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складових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частин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їх</a:t>
            </a:r>
            <a:r>
              <a:rPr lang="ru-RU" sz="33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300" b="1" i="1" dirty="0" err="1" smtClean="0">
                <a:solidFill>
                  <a:schemeClr val="tx2">
                    <a:lumMod val="50000"/>
                  </a:schemeClr>
                </a:solidFill>
              </a:rPr>
              <a:t>витрачання</a:t>
            </a:r>
            <a:r>
              <a:rPr lang="ru-RU" dirty="0" smtClean="0"/>
              <a:t>. Бюджет </a:t>
            </a:r>
            <a:r>
              <a:rPr lang="ru-RU" dirty="0" err="1" smtClean="0"/>
              <a:t>держави</a:t>
            </a:r>
            <a:r>
              <a:rPr lang="ru-RU" dirty="0" smtClean="0"/>
              <a:t>, як правило, </a:t>
            </a:r>
            <a:r>
              <a:rPr lang="ru-RU" dirty="0" err="1" smtClean="0"/>
              <a:t>затверджується</a:t>
            </a:r>
            <a:r>
              <a:rPr lang="ru-RU" dirty="0" smtClean="0"/>
              <a:t> парламентом. Порядок </a:t>
            </a:r>
            <a:r>
              <a:rPr lang="ru-RU" dirty="0" err="1" smtClean="0"/>
              <a:t>розроблення</a:t>
            </a:r>
            <a:r>
              <a:rPr lang="ru-RU" dirty="0" smtClean="0"/>
              <a:t>, </a:t>
            </a:r>
            <a:r>
              <a:rPr lang="ru-RU" dirty="0" err="1" smtClean="0"/>
              <a:t>складання</a:t>
            </a:r>
            <a:r>
              <a:rPr lang="ru-RU" dirty="0" smtClean="0"/>
              <a:t> та </a:t>
            </a:r>
            <a:r>
              <a:rPr lang="ru-RU" dirty="0" err="1" smtClean="0"/>
              <a:t>затвердження</a:t>
            </a:r>
            <a:r>
              <a:rPr lang="ru-RU" dirty="0" smtClean="0"/>
              <a:t> бюджету </a:t>
            </a:r>
            <a:r>
              <a:rPr lang="ru-RU" dirty="0" err="1" smtClean="0"/>
              <a:t>нашої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 </a:t>
            </a:r>
            <a:r>
              <a:rPr lang="ru-RU" dirty="0" err="1" smtClean="0"/>
              <a:t>визначений</a:t>
            </a:r>
            <a:r>
              <a:rPr lang="ru-RU" dirty="0" smtClean="0"/>
              <a:t> </a:t>
            </a:r>
            <a:r>
              <a:rPr lang="ru-RU" dirty="0" err="1" smtClean="0"/>
              <a:t>Бюджетним</a:t>
            </a:r>
            <a:r>
              <a:rPr lang="ru-RU" dirty="0" smtClean="0"/>
              <a:t> ко­дексом України.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5019506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Кожен</a:t>
            </a:r>
            <a:r>
              <a:rPr lang="ru-RU" dirty="0" smtClean="0"/>
              <a:t> бюджет є </a:t>
            </a:r>
            <a:r>
              <a:rPr lang="ru-RU" dirty="0" err="1" smtClean="0"/>
              <a:t>самостійним</a:t>
            </a:r>
            <a:r>
              <a:rPr lang="ru-RU" dirty="0" smtClean="0"/>
              <a:t>, його </a:t>
            </a:r>
            <a:r>
              <a:rPr lang="ru-RU" dirty="0" err="1" smtClean="0"/>
              <a:t>затверджує</a:t>
            </a:r>
            <a:r>
              <a:rPr lang="ru-RU" dirty="0" smtClean="0"/>
              <a:t> </a:t>
            </a:r>
            <a:r>
              <a:rPr lang="ru-RU" dirty="0" err="1" smtClean="0"/>
              <a:t>відповідна</a:t>
            </a:r>
            <a:r>
              <a:rPr lang="ru-RU" dirty="0" smtClean="0"/>
              <a:t> рада, </a:t>
            </a:r>
            <a:r>
              <a:rPr lang="ru-RU" dirty="0" err="1" smtClean="0"/>
              <a:t>виконання</a:t>
            </a:r>
            <a:r>
              <a:rPr lang="ru-RU" dirty="0" smtClean="0"/>
              <a:t> бюджету є </a:t>
            </a:r>
            <a:r>
              <a:rPr lang="ru-RU" dirty="0" err="1" smtClean="0"/>
              <a:t>завданням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державної</a:t>
            </a:r>
            <a:r>
              <a:rPr lang="ru-RU" dirty="0" smtClean="0"/>
              <a:t> </a:t>
            </a:r>
            <a:r>
              <a:rPr lang="ru-RU" dirty="0" err="1" smtClean="0"/>
              <a:t>виконавчої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 й </a:t>
            </a:r>
            <a:r>
              <a:rPr lang="ru-RU" dirty="0" err="1" smtClean="0"/>
              <a:t>виконавчих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місцевого</a:t>
            </a:r>
            <a:r>
              <a:rPr lang="ru-RU" dirty="0" smtClean="0"/>
              <a:t> </a:t>
            </a:r>
            <a:r>
              <a:rPr lang="ru-RU" dirty="0" err="1" smtClean="0"/>
              <a:t>самоврядування</a:t>
            </a:r>
            <a:r>
              <a:rPr lang="ru-RU" dirty="0" smtClean="0"/>
              <a:t>. </a:t>
            </a:r>
            <a:r>
              <a:rPr lang="ru-RU" dirty="0" err="1" smtClean="0"/>
              <a:t>Крім</a:t>
            </a:r>
            <a:r>
              <a:rPr lang="ru-RU" dirty="0" smtClean="0"/>
              <a:t> того, </a:t>
            </a:r>
            <a:r>
              <a:rPr lang="ru-RU" dirty="0" err="1" smtClean="0"/>
              <a:t>кожен</a:t>
            </a:r>
            <a:r>
              <a:rPr lang="ru-RU" dirty="0" smtClean="0"/>
              <a:t> бюджет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джерела</a:t>
            </a:r>
            <a:r>
              <a:rPr lang="ru-RU" dirty="0" smtClean="0"/>
              <a:t> </a:t>
            </a:r>
            <a:r>
              <a:rPr lang="ru-RU" dirty="0" err="1" smtClean="0"/>
              <a:t>надходжень</a:t>
            </a:r>
            <a:r>
              <a:rPr lang="ru-RU" dirty="0" smtClean="0"/>
              <a:t>, </a:t>
            </a:r>
            <a:r>
              <a:rPr lang="ru-RU" dirty="0" err="1" smtClean="0"/>
              <a:t>визначені</a:t>
            </a:r>
            <a:r>
              <a:rPr lang="ru-RU" dirty="0" smtClean="0"/>
              <a:t> законом. </a:t>
            </a:r>
          </a:p>
          <a:p>
            <a:r>
              <a:rPr lang="ru-RU" dirty="0" smtClean="0"/>
              <a:t>Одним із </a:t>
            </a:r>
            <a:r>
              <a:rPr lang="ru-RU" dirty="0" err="1" smtClean="0"/>
              <a:t>завдань</a:t>
            </a:r>
            <a:r>
              <a:rPr lang="ru-RU" dirty="0" smtClean="0"/>
              <a:t> </a:t>
            </a:r>
            <a:r>
              <a:rPr lang="ru-RU" dirty="0" err="1" smtClean="0"/>
              <a:t>адміністративно-територіальної</a:t>
            </a:r>
            <a:r>
              <a:rPr lang="ru-RU" dirty="0" smtClean="0"/>
              <a:t> </a:t>
            </a:r>
            <a:r>
              <a:rPr lang="ru-RU" dirty="0" err="1" smtClean="0"/>
              <a:t>реформи</a:t>
            </a:r>
            <a:r>
              <a:rPr lang="ru-RU" dirty="0" smtClean="0"/>
              <a:t>, яка </a:t>
            </a:r>
            <a:r>
              <a:rPr lang="ru-RU" dirty="0" err="1" smtClean="0"/>
              <a:t>нині</a:t>
            </a:r>
            <a:r>
              <a:rPr lang="ru-RU" dirty="0" smtClean="0"/>
              <a:t> </a:t>
            </a:r>
            <a:r>
              <a:rPr lang="ru-RU" dirty="0" err="1" smtClean="0"/>
              <a:t>розробляється</a:t>
            </a:r>
            <a:r>
              <a:rPr lang="ru-RU" dirty="0" smtClean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, є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забезпечення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кожної</a:t>
            </a:r>
            <a:r>
              <a:rPr lang="ru-RU" dirty="0" smtClean="0"/>
              <a:t> </a:t>
            </a:r>
            <a:r>
              <a:rPr lang="ru-RU" dirty="0" err="1" smtClean="0"/>
              <a:t>адміністративної</a:t>
            </a:r>
            <a:r>
              <a:rPr lang="ru-RU" dirty="0" smtClean="0"/>
              <a:t> </a:t>
            </a:r>
            <a:r>
              <a:rPr lang="ru-RU" dirty="0" err="1" smtClean="0"/>
              <a:t>одиниці</a:t>
            </a:r>
            <a:r>
              <a:rPr lang="ru-RU" dirty="0" smtClean="0"/>
              <a:t> </a:t>
            </a:r>
            <a:r>
              <a:rPr lang="ru-RU" dirty="0" err="1" smtClean="0"/>
              <a:t>сформувати</a:t>
            </a:r>
            <a:r>
              <a:rPr lang="ru-RU" dirty="0" smtClean="0"/>
              <a:t> </a:t>
            </a:r>
            <a:r>
              <a:rPr lang="ru-RU" dirty="0" err="1" smtClean="0"/>
              <a:t>свій</a:t>
            </a:r>
            <a:r>
              <a:rPr lang="ru-RU" dirty="0" smtClean="0"/>
              <a:t> бюджет на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хоча</a:t>
            </a:r>
            <a:r>
              <a:rPr lang="ru-RU" dirty="0" smtClean="0"/>
              <a:t> б </a:t>
            </a:r>
            <a:r>
              <a:rPr lang="ru-RU" dirty="0" err="1" smtClean="0"/>
              <a:t>мінімальних</a:t>
            </a:r>
            <a:r>
              <a:rPr lang="ru-RU" dirty="0" smtClean="0"/>
              <a:t> потреб.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58204" cy="989034"/>
          </a:xfrm>
        </p:spPr>
        <p:txBody>
          <a:bodyPr/>
          <a:lstStyle/>
          <a:p>
            <a:r>
              <a:rPr lang="ru-RU" dirty="0" smtClean="0"/>
              <a:t>2. </a:t>
            </a:r>
            <a:r>
              <a:rPr lang="ru-RU" dirty="0" err="1" smtClean="0"/>
              <a:t>Бюджетна</a:t>
            </a:r>
            <a:r>
              <a:rPr lang="ru-RU" dirty="0" smtClean="0"/>
              <a:t> система України.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14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1285860"/>
            <a:ext cx="5429288" cy="3714776"/>
          </a:xfrm>
          <a:scene3d>
            <a:camera prst="isometricOffAxis1Right"/>
            <a:lightRig rig="threePt" dir="t"/>
          </a:scene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642910" y="1142984"/>
            <a:ext cx="4286280" cy="521497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 smtClean="0"/>
              <a:t>Україні</a:t>
            </a:r>
            <a:r>
              <a:rPr lang="ru-RU" dirty="0" smtClean="0"/>
              <a:t>, як і в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держав, </a:t>
            </a: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джерелом</a:t>
            </a:r>
            <a:r>
              <a:rPr lang="ru-RU" dirty="0" smtClean="0"/>
              <a:t> </a:t>
            </a:r>
            <a:r>
              <a:rPr lang="ru-RU" dirty="0" err="1" smtClean="0"/>
              <a:t>надходжень</a:t>
            </a:r>
            <a:r>
              <a:rPr lang="ru-RU" dirty="0" smtClean="0"/>
              <a:t> до державного та й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бюджетів</a:t>
            </a:r>
            <a:r>
              <a:rPr lang="ru-RU" dirty="0" smtClean="0"/>
              <a:t> є </a:t>
            </a:r>
            <a:r>
              <a:rPr lang="ru-RU" dirty="0" err="1" smtClean="0"/>
              <a:t>податки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Податок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— це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встановлений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законодавчим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органом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обов’язковий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пла­тіж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, що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сплачується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юридичними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та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фізичними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особами до бюд­жету в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розмірах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та в строки, </a:t>
            </a:r>
            <a:r>
              <a:rPr lang="ru-RU" sz="3800" b="1" i="1" dirty="0" err="1" smtClean="0">
                <a:solidFill>
                  <a:schemeClr val="tx2">
                    <a:lumMod val="50000"/>
                  </a:schemeClr>
                </a:solidFill>
              </a:rPr>
              <a:t>передбачені</a:t>
            </a:r>
            <a:r>
              <a:rPr lang="ru-RU" sz="3800" b="1" i="1" dirty="0" smtClean="0">
                <a:solidFill>
                  <a:schemeClr val="tx2">
                    <a:lumMod val="50000"/>
                  </a:schemeClr>
                </a:solidFill>
              </a:rPr>
              <a:t> законом.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</a:t>
            </a:r>
            <a:r>
              <a:rPr lang="ru-RU" dirty="0" err="1" smtClean="0"/>
              <a:t>сплачується</a:t>
            </a:r>
            <a:r>
              <a:rPr lang="ru-RU" dirty="0" smtClean="0"/>
              <a:t> регулярно — раз на </a:t>
            </a:r>
            <a:r>
              <a:rPr lang="ru-RU" dirty="0" err="1" smtClean="0"/>
              <a:t>рік</a:t>
            </a:r>
            <a:r>
              <a:rPr lang="ru-RU" dirty="0" smtClean="0"/>
              <a:t>. на квартал, на </a:t>
            </a:r>
            <a:r>
              <a:rPr lang="ru-RU" dirty="0" err="1" smtClean="0"/>
              <a:t>місяць</a:t>
            </a:r>
            <a:r>
              <a:rPr lang="ru-RU" dirty="0" smtClean="0"/>
              <a:t>.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податки</a:t>
            </a:r>
            <a:r>
              <a:rPr lang="ru-RU" dirty="0" smtClean="0"/>
              <a:t> </a:t>
            </a:r>
            <a:r>
              <a:rPr lang="ru-RU" dirty="0" err="1" smtClean="0"/>
              <a:t>надходять</a:t>
            </a:r>
            <a:r>
              <a:rPr lang="ru-RU" dirty="0" smtClean="0"/>
              <a:t> до бюджету </a:t>
            </a:r>
            <a:r>
              <a:rPr lang="ru-RU" dirty="0" err="1" smtClean="0"/>
              <a:t>певного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.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сплата</a:t>
            </a:r>
            <a:r>
              <a:rPr lang="ru-RU" dirty="0" smtClean="0"/>
              <a:t> є </a:t>
            </a:r>
            <a:r>
              <a:rPr lang="ru-RU" dirty="0" err="1" smtClean="0"/>
              <a:t>обов’язковою</a:t>
            </a:r>
            <a:r>
              <a:rPr lang="ru-RU" dirty="0" smtClean="0"/>
              <a:t>, за </a:t>
            </a:r>
            <a:r>
              <a:rPr lang="ru-RU" dirty="0" err="1" smtClean="0"/>
              <a:t>ухилення</a:t>
            </a:r>
            <a:r>
              <a:rPr lang="ru-RU" dirty="0" smtClean="0"/>
              <a:t> від </a:t>
            </a:r>
            <a:r>
              <a:rPr lang="ru-RU" dirty="0" err="1" smtClean="0"/>
              <a:t>сплати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</a:t>
            </a:r>
            <a:r>
              <a:rPr lang="ru-RU" dirty="0" err="1" smtClean="0"/>
              <a:t>винна</a:t>
            </a:r>
            <a:r>
              <a:rPr lang="ru-RU" dirty="0" smtClean="0"/>
              <a:t> особа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притягнута</a:t>
            </a:r>
            <a:r>
              <a:rPr lang="ru-RU" dirty="0" smtClean="0"/>
              <a:t> до </a:t>
            </a:r>
            <a:r>
              <a:rPr lang="ru-RU" dirty="0" err="1" smtClean="0"/>
              <a:t>відповідальності</a:t>
            </a:r>
            <a:r>
              <a:rPr lang="ru-RU" dirty="0" smtClean="0"/>
              <a:t> </a:t>
            </a:r>
            <a:r>
              <a:rPr lang="ru-RU" dirty="0" err="1" smtClean="0"/>
              <a:t>різного</a:t>
            </a:r>
            <a:r>
              <a:rPr lang="ru-RU" dirty="0" smtClean="0"/>
              <a:t> виду — аж до </a:t>
            </a:r>
            <a:r>
              <a:rPr lang="ru-RU" dirty="0" err="1" smtClean="0"/>
              <a:t>кримі­нальної</a:t>
            </a:r>
            <a:r>
              <a:rPr lang="ru-RU" dirty="0" smtClean="0"/>
              <a:t>. </a:t>
            </a:r>
            <a:r>
              <a:rPr lang="ru-RU" dirty="0" err="1" smtClean="0"/>
              <a:t>Важливою</a:t>
            </a:r>
            <a:r>
              <a:rPr lang="ru-RU" dirty="0" smtClean="0"/>
              <a:t> </a:t>
            </a:r>
            <a:r>
              <a:rPr lang="ru-RU" dirty="0" err="1" smtClean="0"/>
              <a:t>ознакою</a:t>
            </a:r>
            <a:r>
              <a:rPr lang="ru-RU" dirty="0" smtClean="0"/>
              <a:t> </a:t>
            </a:r>
            <a:r>
              <a:rPr lang="ru-RU" dirty="0" err="1" smtClean="0"/>
              <a:t>податку</a:t>
            </a:r>
            <a:r>
              <a:rPr lang="ru-RU" dirty="0" smtClean="0"/>
              <a:t> є </a:t>
            </a:r>
            <a:r>
              <a:rPr lang="ru-RU" dirty="0" err="1" smtClean="0"/>
              <a:t>також</a:t>
            </a:r>
            <a:r>
              <a:rPr lang="ru-RU" dirty="0" smtClean="0"/>
              <a:t> те, що, </a:t>
            </a:r>
            <a:r>
              <a:rPr lang="ru-RU" dirty="0" err="1" smtClean="0"/>
              <a:t>отримуючи</a:t>
            </a:r>
            <a:r>
              <a:rPr lang="ru-RU" dirty="0" smtClean="0"/>
              <a:t> його, держава не </a:t>
            </a:r>
            <a:r>
              <a:rPr lang="ru-RU" dirty="0" err="1" smtClean="0"/>
              <a:t>бере</a:t>
            </a:r>
            <a:r>
              <a:rPr lang="ru-RU" dirty="0" smtClean="0"/>
              <a:t> на себе </a:t>
            </a:r>
            <a:r>
              <a:rPr lang="ru-RU" dirty="0" err="1" smtClean="0"/>
              <a:t>зворотного</a:t>
            </a:r>
            <a:r>
              <a:rPr lang="ru-RU" dirty="0" smtClean="0"/>
              <a:t> </a:t>
            </a:r>
            <a:r>
              <a:rPr lang="ru-RU" dirty="0" err="1" smtClean="0"/>
              <a:t>зобов'язання</a:t>
            </a:r>
            <a:r>
              <a:rPr lang="ru-RU" dirty="0" smtClean="0"/>
              <a:t> </a:t>
            </a:r>
            <a:r>
              <a:rPr lang="ru-RU" dirty="0" err="1" smtClean="0"/>
              <a:t>надати</a:t>
            </a:r>
            <a:r>
              <a:rPr lang="ru-RU" dirty="0" smtClean="0"/>
              <a:t> </a:t>
            </a:r>
            <a:r>
              <a:rPr lang="ru-RU" dirty="0" err="1" smtClean="0"/>
              <a:t>плат­никові</a:t>
            </a:r>
            <a:r>
              <a:rPr lang="ru-RU" dirty="0" smtClean="0"/>
              <a:t> </a:t>
            </a:r>
            <a:r>
              <a:rPr lang="ru-RU" dirty="0" err="1" smtClean="0"/>
              <a:t>послуги</a:t>
            </a:r>
            <a:r>
              <a:rPr lang="ru-RU" dirty="0" smtClean="0"/>
              <a:t>, </a:t>
            </a:r>
            <a:r>
              <a:rPr lang="ru-RU" dirty="0" err="1" smtClean="0"/>
              <a:t>майно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 на </a:t>
            </a:r>
            <a:r>
              <a:rPr lang="ru-RU" dirty="0" err="1" smtClean="0"/>
              <a:t>відповідну</a:t>
            </a:r>
            <a:r>
              <a:rPr lang="ru-RU" dirty="0" smtClean="0"/>
              <a:t> суму.</a:t>
            </a:r>
          </a:p>
          <a:p>
            <a:r>
              <a:rPr lang="ru-RU" dirty="0" err="1" smtClean="0"/>
              <a:t>Законодавство</a:t>
            </a:r>
            <a:r>
              <a:rPr lang="ru-RU" dirty="0" smtClean="0"/>
              <a:t> України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чимало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сплачують</a:t>
            </a:r>
            <a:r>
              <a:rPr lang="ru-RU" dirty="0" smtClean="0"/>
              <a:t> як </a:t>
            </a:r>
            <a:r>
              <a:rPr lang="ru-RU" dirty="0" err="1" smtClean="0"/>
              <a:t>юридичні</a:t>
            </a:r>
            <a:r>
              <a:rPr lang="ru-RU" dirty="0" smtClean="0"/>
              <a:t>, так і </a:t>
            </a:r>
            <a:r>
              <a:rPr lang="ru-RU" dirty="0" err="1" smtClean="0"/>
              <a:t>фізичні</a:t>
            </a:r>
            <a:r>
              <a:rPr lang="ru-RU" dirty="0" smtClean="0"/>
              <a:t> особи.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" name="Содержимое 4" descr="image14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3504" y="1571612"/>
            <a:ext cx="3543296" cy="421484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917596"/>
          </a:xfrm>
        </p:spPr>
        <p:txBody>
          <a:bodyPr/>
          <a:lstStyle/>
          <a:p>
            <a:pPr algn="ctr"/>
            <a:r>
              <a:rPr lang="ru-RU" dirty="0" smtClean="0"/>
              <a:t>3. </a:t>
            </a:r>
            <a:r>
              <a:rPr lang="ru-RU" dirty="0" err="1" smtClean="0"/>
              <a:t>Податки</a:t>
            </a:r>
            <a:r>
              <a:rPr lang="ru-RU" dirty="0" smtClean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8472518" cy="5292935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 smtClean="0"/>
              <a:t>Платниками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з </a:t>
            </a:r>
            <a:r>
              <a:rPr lang="ru-RU" dirty="0" err="1" smtClean="0"/>
              <a:t>юридичних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є </a:t>
            </a:r>
            <a:r>
              <a:rPr lang="ru-RU" dirty="0" err="1" smtClean="0"/>
              <a:t>підприємства</a:t>
            </a:r>
            <a:r>
              <a:rPr lang="ru-RU" dirty="0" smtClean="0"/>
              <a:t>, </a:t>
            </a:r>
            <a:r>
              <a:rPr lang="ru-RU" dirty="0" err="1" smtClean="0"/>
              <a:t>організації</a:t>
            </a:r>
            <a:r>
              <a:rPr lang="ru-RU" dirty="0" smtClean="0"/>
              <a:t>, як правило, </a:t>
            </a:r>
            <a:r>
              <a:rPr lang="ru-RU" dirty="0" err="1" smtClean="0"/>
              <a:t>ті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отримують</a:t>
            </a:r>
            <a:r>
              <a:rPr lang="ru-RU" dirty="0" smtClean="0"/>
              <a:t> </a:t>
            </a:r>
            <a:r>
              <a:rPr lang="ru-RU" dirty="0" err="1" smtClean="0"/>
              <a:t>прибуток</a:t>
            </a:r>
            <a:r>
              <a:rPr lang="ru-RU" dirty="0" smtClean="0"/>
              <a:t> від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підприємницької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господарської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r>
              <a:rPr lang="ru-RU" dirty="0" err="1" smtClean="0"/>
              <a:t>Податком</a:t>
            </a:r>
            <a:r>
              <a:rPr lang="ru-RU" dirty="0" smtClean="0"/>
              <a:t> </a:t>
            </a:r>
            <a:r>
              <a:rPr lang="ru-RU" dirty="0" err="1" smtClean="0"/>
              <a:t>обкладаються</a:t>
            </a:r>
            <a:r>
              <a:rPr lang="ru-RU" dirty="0" smtClean="0"/>
              <a:t> і </a:t>
            </a:r>
            <a:r>
              <a:rPr lang="ru-RU" dirty="0" err="1" smtClean="0"/>
              <a:t>фізичні</a:t>
            </a:r>
            <a:r>
              <a:rPr lang="ru-RU" dirty="0" smtClean="0"/>
              <a:t> особи. </a:t>
            </a: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податком</a:t>
            </a:r>
            <a:r>
              <a:rPr lang="ru-RU" dirty="0" smtClean="0"/>
              <a:t> для </a:t>
            </a:r>
            <a:r>
              <a:rPr lang="ru-RU" dirty="0" err="1" smtClean="0"/>
              <a:t>громадян</a:t>
            </a:r>
            <a:r>
              <a:rPr lang="ru-RU" dirty="0" smtClean="0"/>
              <a:t> с </a:t>
            </a:r>
            <a:r>
              <a:rPr lang="ru-RU" dirty="0" err="1" smtClean="0"/>
              <a:t>податок</a:t>
            </a:r>
            <a:r>
              <a:rPr lang="ru-RU" dirty="0" smtClean="0"/>
              <a:t> на доходи </a:t>
            </a:r>
            <a:r>
              <a:rPr lang="ru-RU" dirty="0" err="1" smtClean="0"/>
              <a:t>фі­зичних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. А </a:t>
            </a:r>
            <a:r>
              <a:rPr lang="ru-RU" dirty="0" err="1" smtClean="0"/>
              <a:t>податок</a:t>
            </a:r>
            <a:r>
              <a:rPr lang="ru-RU" dirty="0" smtClean="0"/>
              <a:t> на землю, </a:t>
            </a:r>
            <a:r>
              <a:rPr lang="ru-RU" dirty="0" err="1" smtClean="0"/>
              <a:t>податок</a:t>
            </a:r>
            <a:r>
              <a:rPr lang="ru-RU" dirty="0" smtClean="0"/>
              <a:t> з </a:t>
            </a:r>
            <a:r>
              <a:rPr lang="ru-RU" dirty="0" err="1" smtClean="0"/>
              <a:t>власників</a:t>
            </a:r>
            <a:r>
              <a:rPr lang="ru-RU" dirty="0" smtClean="0"/>
              <a:t> </a:t>
            </a:r>
            <a:r>
              <a:rPr lang="ru-RU" dirty="0" err="1" smtClean="0"/>
              <a:t>транспортних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і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сплачують</a:t>
            </a:r>
            <a:r>
              <a:rPr lang="ru-RU" dirty="0" smtClean="0"/>
              <a:t> як </a:t>
            </a:r>
            <a:r>
              <a:rPr lang="ru-RU" dirty="0" err="1" smtClean="0"/>
              <a:t>фізичні</a:t>
            </a:r>
            <a:r>
              <a:rPr lang="ru-RU" dirty="0" smtClean="0"/>
              <a:t>, так і </a:t>
            </a:r>
            <a:r>
              <a:rPr lang="ru-RU" dirty="0" err="1" smtClean="0"/>
              <a:t>юридичні</a:t>
            </a:r>
            <a:r>
              <a:rPr lang="ru-RU" dirty="0" smtClean="0"/>
              <a:t> особи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Частину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</a:t>
            </a:r>
            <a:r>
              <a:rPr lang="ru-RU" dirty="0" err="1" smtClean="0"/>
              <a:t>віддає</a:t>
            </a:r>
            <a:r>
              <a:rPr lang="ru-RU" dirty="0" smtClean="0"/>
              <a:t> зі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доходів</a:t>
            </a:r>
            <a:r>
              <a:rPr lang="ru-RU" dirty="0" smtClean="0"/>
              <a:t> — </a:t>
            </a:r>
            <a:r>
              <a:rPr lang="ru-RU" dirty="0" err="1" smtClean="0"/>
              <a:t>отримуючи</a:t>
            </a:r>
            <a:r>
              <a:rPr lang="ru-RU" dirty="0" smtClean="0"/>
              <a:t> зарплату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інший</a:t>
            </a:r>
            <a:r>
              <a:rPr lang="ru-RU" dirty="0" smtClean="0"/>
              <a:t> </a:t>
            </a:r>
            <a:r>
              <a:rPr lang="ru-RU" dirty="0" err="1" smtClean="0"/>
              <a:t>дохід</a:t>
            </a:r>
            <a:r>
              <a:rPr lang="ru-RU" dirty="0" smtClean="0"/>
              <a:t>,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віддати</a:t>
            </a:r>
            <a:r>
              <a:rPr lang="ru-RU" dirty="0" smtClean="0"/>
              <a:t> </a:t>
            </a:r>
            <a:r>
              <a:rPr lang="ru-RU" dirty="0" err="1" smtClean="0"/>
              <a:t>державі</a:t>
            </a:r>
            <a:r>
              <a:rPr lang="ru-RU" dirty="0" smtClean="0"/>
              <a:t> 15 % від </a:t>
            </a:r>
            <a:r>
              <a:rPr lang="ru-RU" dirty="0" err="1" smtClean="0"/>
              <a:t>нього</a:t>
            </a:r>
            <a:r>
              <a:rPr lang="ru-RU" dirty="0" smtClean="0"/>
              <a:t> — це </a:t>
            </a:r>
            <a:r>
              <a:rPr lang="ru-RU" dirty="0" err="1" smtClean="0"/>
              <a:t>податок</a:t>
            </a:r>
            <a:r>
              <a:rPr lang="ru-RU" dirty="0" smtClean="0"/>
              <a:t> на доходи, </a:t>
            </a:r>
            <a:r>
              <a:rPr lang="ru-RU" dirty="0" err="1" smtClean="0"/>
              <a:t>підприємство</a:t>
            </a:r>
            <a:r>
              <a:rPr lang="ru-RU" dirty="0" smtClean="0"/>
              <a:t> </a:t>
            </a:r>
            <a:r>
              <a:rPr lang="ru-RU" dirty="0" err="1" smtClean="0"/>
              <a:t>сплачує</a:t>
            </a:r>
            <a:r>
              <a:rPr lang="ru-RU" dirty="0" smtClean="0"/>
              <a:t> </a:t>
            </a:r>
            <a:r>
              <a:rPr lang="ru-RU" dirty="0" err="1" smtClean="0"/>
              <a:t>державі</a:t>
            </a:r>
            <a:r>
              <a:rPr lang="ru-RU" dirty="0" smtClean="0"/>
              <a:t> зі </a:t>
            </a:r>
            <a:r>
              <a:rPr lang="ru-RU" dirty="0" err="1" smtClean="0"/>
              <a:t>свого</a:t>
            </a:r>
            <a:r>
              <a:rPr lang="ru-RU" dirty="0" smtClean="0"/>
              <a:t> </a:t>
            </a:r>
            <a:r>
              <a:rPr lang="ru-RU" dirty="0" err="1" smtClean="0"/>
              <a:t>прибутку</a:t>
            </a:r>
            <a:r>
              <a:rPr lang="ru-RU" dirty="0" smtClean="0"/>
              <a:t> 25 %. </a:t>
            </a:r>
            <a:r>
              <a:rPr lang="ru-RU" dirty="0" err="1" smtClean="0"/>
              <a:t>Податки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сплачує</a:t>
            </a:r>
            <a:r>
              <a:rPr lang="ru-RU" dirty="0" smtClean="0"/>
              <a:t> той.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отримав</a:t>
            </a:r>
            <a:r>
              <a:rPr lang="ru-RU" dirty="0" smtClean="0"/>
              <a:t> </a:t>
            </a:r>
            <a:r>
              <a:rPr lang="ru-RU" dirty="0" err="1" smtClean="0"/>
              <a:t>прибуток</a:t>
            </a:r>
            <a:r>
              <a:rPr lang="ru-RU" dirty="0" smtClean="0"/>
              <a:t> або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майно</a:t>
            </a:r>
            <a:r>
              <a:rPr lang="ru-RU" dirty="0" smtClean="0"/>
              <a:t>, називають прямим </a:t>
            </a:r>
            <a:r>
              <a:rPr lang="ru-RU" dirty="0" err="1" smtClean="0"/>
              <a:t>подат­ком</a:t>
            </a:r>
            <a:r>
              <a:rPr lang="ru-RU" dirty="0" smtClean="0"/>
              <a:t> - його сам </a:t>
            </a:r>
            <a:r>
              <a:rPr lang="ru-RU" dirty="0" err="1" smtClean="0"/>
              <a:t>платник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(«прямо») платить до бюджету. А коли в </a:t>
            </a:r>
            <a:r>
              <a:rPr lang="ru-RU" dirty="0" err="1" smtClean="0"/>
              <a:t>магазині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купуєте</a:t>
            </a:r>
            <a:r>
              <a:rPr lang="ru-RU" dirty="0" smtClean="0"/>
              <a:t> товар, на </a:t>
            </a:r>
            <a:r>
              <a:rPr lang="ru-RU" dirty="0" err="1" smtClean="0"/>
              <a:t>фіскальному</a:t>
            </a:r>
            <a:r>
              <a:rPr lang="ru-RU" dirty="0" smtClean="0"/>
              <a:t> </a:t>
            </a:r>
            <a:r>
              <a:rPr lang="ru-RU" dirty="0" err="1" smtClean="0"/>
              <a:t>документі</a:t>
            </a:r>
            <a:r>
              <a:rPr lang="ru-RU" dirty="0" smtClean="0"/>
              <a:t> — чеку —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бачите</a:t>
            </a:r>
            <a:r>
              <a:rPr lang="ru-RU" dirty="0" smtClean="0"/>
              <a:t> </a:t>
            </a:r>
            <a:r>
              <a:rPr lang="ru-RU" dirty="0" err="1" smtClean="0"/>
              <a:t>напис</a:t>
            </a:r>
            <a:r>
              <a:rPr lang="ru-RU" dirty="0" smtClean="0"/>
              <a:t> «20 % ПДВ» — це </a:t>
            </a:r>
            <a:r>
              <a:rPr lang="ru-RU" dirty="0" err="1" smtClean="0"/>
              <a:t>означає</a:t>
            </a:r>
            <a:r>
              <a:rPr lang="ru-RU" dirty="0" smtClean="0"/>
              <a:t>, що, </a:t>
            </a:r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 err="1" smtClean="0"/>
              <a:t>ціни</a:t>
            </a:r>
            <a:r>
              <a:rPr lang="ru-RU" dirty="0" smtClean="0"/>
              <a:t>,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сплатили</a:t>
            </a:r>
            <a:r>
              <a:rPr lang="ru-RU" dirty="0" smtClean="0"/>
              <a:t> ще й 20 % </a:t>
            </a:r>
            <a:r>
              <a:rPr lang="ru-RU" dirty="0" err="1" smtClean="0"/>
              <a:t>податку</a:t>
            </a:r>
            <a:r>
              <a:rPr lang="ru-RU" dirty="0" smtClean="0"/>
              <a:t> на </a:t>
            </a:r>
            <a:r>
              <a:rPr lang="ru-RU" dirty="0" err="1" smtClean="0"/>
              <a:t>додану</a:t>
            </a:r>
            <a:r>
              <a:rPr lang="ru-RU" dirty="0" smtClean="0"/>
              <a:t> </a:t>
            </a:r>
            <a:r>
              <a:rPr lang="ru-RU" dirty="0" err="1" smtClean="0"/>
              <a:t>вартість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кошти</a:t>
            </a:r>
            <a:r>
              <a:rPr lang="ru-RU" dirty="0" smtClean="0"/>
              <a:t> </a:t>
            </a:r>
            <a:r>
              <a:rPr lang="ru-RU" dirty="0" err="1" smtClean="0"/>
              <a:t>продавець</a:t>
            </a:r>
            <a:r>
              <a:rPr lang="ru-RU" dirty="0" smtClean="0"/>
              <a:t>, </a:t>
            </a:r>
            <a:r>
              <a:rPr lang="ru-RU" dirty="0" err="1" smtClean="0"/>
              <a:t>отримавши</a:t>
            </a:r>
            <a:r>
              <a:rPr lang="ru-RU" dirty="0" smtClean="0"/>
              <a:t> від </a:t>
            </a:r>
            <a:r>
              <a:rPr lang="ru-RU" dirty="0" err="1" smtClean="0"/>
              <a:t>покупця</a:t>
            </a:r>
            <a:r>
              <a:rPr lang="ru-RU" dirty="0" smtClean="0"/>
              <a:t>, </a:t>
            </a:r>
            <a:r>
              <a:rPr lang="ru-RU" dirty="0" err="1" smtClean="0"/>
              <a:t>одразу</a:t>
            </a:r>
            <a:r>
              <a:rPr lang="ru-RU" dirty="0" smtClean="0"/>
              <a:t> </a:t>
            </a:r>
            <a:r>
              <a:rPr lang="ru-RU" dirty="0" err="1" smtClean="0"/>
              <a:t>перераховує</a:t>
            </a:r>
            <a:r>
              <a:rPr lang="ru-RU" dirty="0" smtClean="0"/>
              <a:t> </a:t>
            </a:r>
            <a:r>
              <a:rPr lang="ru-RU" dirty="0" err="1" smtClean="0"/>
              <a:t>державі</a:t>
            </a:r>
            <a:r>
              <a:rPr lang="ru-RU" dirty="0" smtClean="0"/>
              <a:t>.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податки</a:t>
            </a:r>
            <a:r>
              <a:rPr lang="ru-RU" dirty="0" smtClean="0"/>
              <a:t> називають </a:t>
            </a:r>
            <a:r>
              <a:rPr lang="ru-RU" dirty="0" err="1" smtClean="0"/>
              <a:t>непрямими</a:t>
            </a:r>
            <a:r>
              <a:rPr lang="ru-RU" dirty="0" smtClean="0"/>
              <a:t> — </a:t>
            </a:r>
            <a:r>
              <a:rPr lang="ru-RU" dirty="0" err="1" smtClean="0"/>
              <a:t>адже</a:t>
            </a:r>
            <a:r>
              <a:rPr lang="ru-RU" dirty="0" smtClean="0"/>
              <a:t> вони </a:t>
            </a:r>
            <a:r>
              <a:rPr lang="ru-RU" dirty="0" err="1" smtClean="0"/>
              <a:t>потрапляють</a:t>
            </a:r>
            <a:r>
              <a:rPr lang="ru-RU" dirty="0" smtClean="0"/>
              <a:t> до бюджету через </a:t>
            </a:r>
            <a:r>
              <a:rPr lang="ru-RU" dirty="0" err="1" smtClean="0"/>
              <a:t>посередника</a:t>
            </a:r>
            <a:r>
              <a:rPr lang="ru-RU" dirty="0" smtClean="0"/>
              <a:t> («не </a:t>
            </a:r>
            <a:r>
              <a:rPr lang="ru-RU" dirty="0" err="1" smtClean="0"/>
              <a:t>напряму</a:t>
            </a:r>
            <a:r>
              <a:rPr lang="ru-RU" dirty="0" smtClean="0"/>
              <a:t>»), до того ж вони «</a:t>
            </a:r>
            <a:r>
              <a:rPr lang="ru-RU" dirty="0" err="1" smtClean="0"/>
              <a:t>при­ховані</a:t>
            </a:r>
            <a:r>
              <a:rPr lang="ru-RU" dirty="0" smtClean="0"/>
              <a:t>» у </a:t>
            </a:r>
            <a:r>
              <a:rPr lang="ru-RU" dirty="0" err="1" smtClean="0"/>
              <a:t>ціні</a:t>
            </a:r>
            <a:r>
              <a:rPr lang="ru-RU" dirty="0" smtClean="0"/>
              <a:t>. Ще одним </a:t>
            </a:r>
            <a:r>
              <a:rPr lang="ru-RU" dirty="0" err="1" smtClean="0"/>
              <a:t>непрямим</a:t>
            </a:r>
            <a:r>
              <a:rPr lang="ru-RU" dirty="0" smtClean="0"/>
              <a:t> </a:t>
            </a:r>
            <a:r>
              <a:rPr lang="ru-RU" dirty="0" err="1" smtClean="0"/>
              <a:t>податком</a:t>
            </a:r>
            <a:r>
              <a:rPr lang="ru-RU" dirty="0" smtClean="0"/>
              <a:t> є </a:t>
            </a:r>
            <a:r>
              <a:rPr lang="ru-RU" dirty="0" err="1" smtClean="0"/>
              <a:t>ак­цизний</a:t>
            </a:r>
            <a:r>
              <a:rPr lang="ru-RU" dirty="0" smtClean="0"/>
              <a:t> </a:t>
            </a:r>
            <a:r>
              <a:rPr lang="ru-RU" dirty="0" err="1" smtClean="0"/>
              <a:t>збір</a:t>
            </a:r>
            <a:r>
              <a:rPr lang="ru-RU" dirty="0" smtClean="0"/>
              <a:t>, який </a:t>
            </a:r>
            <a:r>
              <a:rPr lang="ru-RU" dirty="0" err="1" smtClean="0"/>
              <a:t>сплачують</a:t>
            </a:r>
            <a:r>
              <a:rPr lang="ru-RU" dirty="0" smtClean="0"/>
              <a:t> </a:t>
            </a:r>
            <a:r>
              <a:rPr lang="ru-RU" dirty="0" err="1" smtClean="0"/>
              <a:t>ті</a:t>
            </a:r>
            <a:r>
              <a:rPr lang="ru-RU" dirty="0" smtClean="0"/>
              <a:t>,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купує</a:t>
            </a:r>
            <a:r>
              <a:rPr lang="ru-RU" dirty="0" smtClean="0"/>
              <a:t> </a:t>
            </a:r>
            <a:r>
              <a:rPr lang="ru-RU" dirty="0" err="1" smtClean="0"/>
              <a:t>товари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є </a:t>
            </a:r>
            <a:r>
              <a:rPr lang="ru-RU" dirty="0" err="1" smtClean="0"/>
              <a:t>першою</a:t>
            </a:r>
            <a:r>
              <a:rPr lang="ru-RU" dirty="0" smtClean="0"/>
              <a:t> </a:t>
            </a:r>
            <a:r>
              <a:rPr lang="ru-RU" dirty="0" err="1" smtClean="0"/>
              <a:t>необхідністю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 алкоголь, </a:t>
            </a:r>
            <a:r>
              <a:rPr lang="ru-RU" dirty="0" err="1" smtClean="0"/>
              <a:t>тютюнові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ювелірні</a:t>
            </a:r>
            <a:r>
              <a:rPr lang="ru-RU" dirty="0" smtClean="0"/>
              <a:t> </a:t>
            </a:r>
            <a:r>
              <a:rPr lang="ru-RU" dirty="0" err="1" smtClean="0"/>
              <a:t>вироби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Податки</a:t>
            </a:r>
            <a:r>
              <a:rPr lang="ru-RU" dirty="0" smtClean="0"/>
              <a:t> </a:t>
            </a:r>
            <a:r>
              <a:rPr lang="ru-RU" dirty="0" smtClean="0"/>
              <a:t>є </a:t>
            </a:r>
            <a:r>
              <a:rPr lang="ru-RU" dirty="0" err="1" smtClean="0"/>
              <a:t>джерелом</a:t>
            </a:r>
            <a:r>
              <a:rPr lang="ru-RU" dirty="0" smtClean="0"/>
              <a:t> </a:t>
            </a:r>
            <a:r>
              <a:rPr lang="ru-RU" dirty="0" err="1" smtClean="0"/>
              <a:t>формування</a:t>
            </a:r>
            <a:r>
              <a:rPr lang="ru-RU" dirty="0" smtClean="0"/>
              <a:t> як бюджету України, так і </a:t>
            </a:r>
            <a:r>
              <a:rPr lang="ru-RU" dirty="0" err="1" smtClean="0"/>
              <a:t>місцевих</a:t>
            </a:r>
            <a:r>
              <a:rPr lang="ru-RU" dirty="0" smtClean="0"/>
              <a:t> </a:t>
            </a:r>
            <a:r>
              <a:rPr lang="ru-RU" dirty="0" err="1" smtClean="0"/>
              <a:t>бюджетів</a:t>
            </a:r>
            <a:r>
              <a:rPr lang="ru-RU" dirty="0" smtClean="0"/>
              <a:t>.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є </a:t>
            </a:r>
            <a:r>
              <a:rPr lang="ru-RU" dirty="0" err="1" smtClean="0"/>
              <a:t>такі</a:t>
            </a:r>
            <a:r>
              <a:rPr lang="ru-RU" dirty="0" smtClean="0"/>
              <a:t>, що </a:t>
            </a:r>
            <a:r>
              <a:rPr lang="ru-RU" dirty="0" err="1" smtClean="0"/>
              <a:t>встановлені</a:t>
            </a:r>
            <a:r>
              <a:rPr lang="ru-RU" dirty="0" smtClean="0"/>
              <a:t> Верховною Радою України для </a:t>
            </a:r>
            <a:r>
              <a:rPr lang="ru-RU" dirty="0" err="1" smtClean="0"/>
              <a:t>всієї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 — </a:t>
            </a:r>
            <a:r>
              <a:rPr lang="ru-RU" dirty="0" err="1" smtClean="0"/>
              <a:t>їх</a:t>
            </a:r>
            <a:r>
              <a:rPr lang="ru-RU" dirty="0" smtClean="0"/>
              <a:t> називають </a:t>
            </a:r>
            <a:r>
              <a:rPr lang="ru-RU" dirty="0" err="1" smtClean="0"/>
              <a:t>загальнодер­жавними</a:t>
            </a:r>
            <a:r>
              <a:rPr lang="ru-RU" dirty="0" smtClean="0"/>
              <a:t>. та </a:t>
            </a:r>
            <a:r>
              <a:rPr lang="ru-RU" dirty="0" err="1" smtClean="0"/>
              <a:t>ті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для </a:t>
            </a:r>
            <a:r>
              <a:rPr lang="ru-RU" dirty="0" err="1" smtClean="0"/>
              <a:t>певної</a:t>
            </a:r>
            <a:r>
              <a:rPr lang="ru-RU" dirty="0" smtClean="0"/>
              <a:t> </a:t>
            </a:r>
            <a:r>
              <a:rPr lang="ru-RU" dirty="0" err="1" smtClean="0"/>
              <a:t>місцевості</a:t>
            </a:r>
            <a:r>
              <a:rPr lang="ru-RU" dirty="0" smtClean="0"/>
              <a:t>, </a:t>
            </a:r>
            <a:r>
              <a:rPr lang="ru-RU" dirty="0" err="1" smtClean="0"/>
              <a:t>населеного</a:t>
            </a:r>
            <a:r>
              <a:rPr lang="ru-RU" dirty="0" smtClean="0"/>
              <a:t> пункту </a:t>
            </a:r>
            <a:r>
              <a:rPr lang="ru-RU" dirty="0" err="1" smtClean="0"/>
              <a:t>вста­новлюють</a:t>
            </a:r>
            <a:r>
              <a:rPr lang="ru-RU" dirty="0" smtClean="0"/>
              <a:t> </a:t>
            </a:r>
            <a:r>
              <a:rPr lang="ru-RU" dirty="0" err="1" smtClean="0"/>
              <a:t>органи</a:t>
            </a:r>
            <a:r>
              <a:rPr lang="ru-RU" dirty="0" smtClean="0"/>
              <a:t> </a:t>
            </a:r>
            <a:r>
              <a:rPr lang="ru-RU" dirty="0" err="1" smtClean="0"/>
              <a:t>місцевого</a:t>
            </a:r>
            <a:r>
              <a:rPr lang="ru-RU" dirty="0" smtClean="0"/>
              <a:t> </a:t>
            </a:r>
            <a:r>
              <a:rPr lang="ru-RU" dirty="0" err="1" smtClean="0"/>
              <a:t>самоврядування</a:t>
            </a:r>
            <a:r>
              <a:rPr lang="ru-RU" dirty="0" smtClean="0"/>
              <a:t> - </a:t>
            </a:r>
            <a:r>
              <a:rPr lang="ru-RU" dirty="0" err="1" smtClean="0"/>
              <a:t>місцеві</a:t>
            </a:r>
            <a:r>
              <a:rPr lang="ru-RU" dirty="0" smtClean="0"/>
              <a:t> </a:t>
            </a:r>
            <a:r>
              <a:rPr lang="ru-RU" dirty="0" err="1" smtClean="0"/>
              <a:t>податки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285720" y="1571612"/>
            <a:ext cx="8572560" cy="4662316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платник</a:t>
            </a:r>
            <a:r>
              <a:rPr lang="ru-RU" dirty="0" smtClean="0"/>
              <a:t> </a:t>
            </a:r>
            <a:r>
              <a:rPr lang="ru-RU" dirty="0" err="1" smtClean="0"/>
              <a:t>зобов'язаний</a:t>
            </a:r>
            <a:r>
              <a:rPr lang="ru-RU" dirty="0" smtClean="0"/>
              <a:t> </a:t>
            </a:r>
            <a:r>
              <a:rPr lang="ru-RU" dirty="0" err="1" smtClean="0"/>
              <a:t>сплачувати</a:t>
            </a:r>
            <a:r>
              <a:rPr lang="ru-RU" dirty="0" smtClean="0"/>
              <a:t> </a:t>
            </a:r>
            <a:r>
              <a:rPr lang="ru-RU" dirty="0" err="1" smtClean="0"/>
              <a:t>належні</a:t>
            </a:r>
            <a:r>
              <a:rPr lang="ru-RU" dirty="0" smtClean="0"/>
              <a:t> </a:t>
            </a:r>
            <a:r>
              <a:rPr lang="ru-RU" dirty="0" err="1" smtClean="0"/>
              <a:t>суми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обов’язкових</a:t>
            </a:r>
            <a:r>
              <a:rPr lang="ru-RU" dirty="0" smtClean="0"/>
              <a:t> </a:t>
            </a:r>
            <a:r>
              <a:rPr lang="ru-RU" dirty="0" err="1" smtClean="0"/>
              <a:t>платежів</a:t>
            </a:r>
            <a:r>
              <a:rPr lang="ru-RU" dirty="0" smtClean="0"/>
              <a:t> у </a:t>
            </a:r>
            <a:r>
              <a:rPr lang="ru-RU" dirty="0" err="1" smtClean="0"/>
              <a:t>встановлені</a:t>
            </a:r>
            <a:r>
              <a:rPr lang="ru-RU" dirty="0" smtClean="0"/>
              <a:t> </a:t>
            </a:r>
            <a:r>
              <a:rPr lang="ru-RU" dirty="0" err="1" smtClean="0"/>
              <a:t>законодавством</a:t>
            </a:r>
            <a:r>
              <a:rPr lang="ru-RU" dirty="0" smtClean="0"/>
              <a:t> </a:t>
            </a:r>
            <a:r>
              <a:rPr lang="ru-RU" dirty="0" err="1" smtClean="0"/>
              <a:t>тер­міни</a:t>
            </a:r>
            <a:r>
              <a:rPr lang="ru-RU" dirty="0" smtClean="0"/>
              <a:t>, </a:t>
            </a:r>
            <a:r>
              <a:rPr lang="ru-RU" dirty="0" err="1" smtClean="0"/>
              <a:t>подавати</a:t>
            </a:r>
            <a:r>
              <a:rPr lang="ru-RU" dirty="0" smtClean="0"/>
              <a:t> </a:t>
            </a:r>
            <a:r>
              <a:rPr lang="ru-RU" dirty="0" err="1" smtClean="0"/>
              <a:t>передбачені</a:t>
            </a:r>
            <a:r>
              <a:rPr lang="ru-RU" dirty="0" smtClean="0"/>
              <a:t> законом </a:t>
            </a:r>
            <a:r>
              <a:rPr lang="ru-RU" dirty="0" err="1" smtClean="0"/>
              <a:t>декларації</a:t>
            </a:r>
            <a:r>
              <a:rPr lang="ru-RU" dirty="0" smtClean="0"/>
              <a:t> й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документи</a:t>
            </a:r>
            <a:r>
              <a:rPr lang="ru-RU" dirty="0" smtClean="0"/>
              <a:t>,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обчислюються</a:t>
            </a:r>
            <a:r>
              <a:rPr lang="ru-RU" dirty="0" smtClean="0"/>
              <a:t> </a:t>
            </a:r>
            <a:r>
              <a:rPr lang="ru-RU" dirty="0" err="1" smtClean="0"/>
              <a:t>податки</a:t>
            </a:r>
            <a:r>
              <a:rPr lang="ru-RU" dirty="0" smtClean="0"/>
              <a:t>. </a:t>
            </a:r>
            <a:r>
              <a:rPr lang="ru-RU" dirty="0" err="1" smtClean="0"/>
              <a:t>Додаткові</a:t>
            </a:r>
            <a:r>
              <a:rPr lang="ru-RU" dirty="0" smtClean="0"/>
              <a:t> </a:t>
            </a:r>
            <a:r>
              <a:rPr lang="ru-RU" dirty="0" err="1" smtClean="0"/>
              <a:t>обов’язки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юридичні</a:t>
            </a:r>
            <a:r>
              <a:rPr lang="ru-RU" dirty="0" smtClean="0"/>
              <a:t> </a:t>
            </a:r>
            <a:r>
              <a:rPr lang="ru-RU" dirty="0" err="1" smtClean="0"/>
              <a:t>особи-платники</a:t>
            </a:r>
            <a:r>
              <a:rPr lang="ru-RU" dirty="0" smtClean="0"/>
              <a:t>. Вони </a:t>
            </a:r>
            <a:r>
              <a:rPr lang="ru-RU" dirty="0" err="1" smtClean="0"/>
              <a:t>мають</a:t>
            </a:r>
            <a:r>
              <a:rPr lang="ru-RU" dirty="0" smtClean="0"/>
              <a:t> вести </a:t>
            </a:r>
            <a:r>
              <a:rPr lang="ru-RU" dirty="0" err="1" smtClean="0"/>
              <a:t>передбачений</a:t>
            </a:r>
            <a:r>
              <a:rPr lang="ru-RU" dirty="0" smtClean="0"/>
              <a:t> зако­ном </a:t>
            </a:r>
            <a:r>
              <a:rPr lang="ru-RU" dirty="0" err="1" smtClean="0"/>
              <a:t>бухгалтерський</a:t>
            </a:r>
            <a:r>
              <a:rPr lang="ru-RU" dirty="0" smtClean="0"/>
              <a:t> </a:t>
            </a:r>
            <a:r>
              <a:rPr lang="ru-RU" dirty="0" err="1" smtClean="0"/>
              <a:t>облік</a:t>
            </a:r>
            <a:r>
              <a:rPr lang="ru-RU" dirty="0" smtClean="0"/>
              <a:t>, </a:t>
            </a:r>
            <a:r>
              <a:rPr lang="ru-RU" dirty="0" err="1" smtClean="0"/>
              <a:t>допускати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податкової</a:t>
            </a:r>
            <a:r>
              <a:rPr lang="ru-RU" dirty="0" smtClean="0"/>
              <a:t> </a:t>
            </a:r>
            <a:r>
              <a:rPr lang="ru-RU" dirty="0" err="1" smtClean="0"/>
              <a:t>адмі­ністрації</a:t>
            </a:r>
            <a:r>
              <a:rPr lang="ru-RU" dirty="0" smtClean="0"/>
              <a:t> до </a:t>
            </a:r>
            <a:r>
              <a:rPr lang="ru-RU" dirty="0" err="1" smtClean="0"/>
              <a:t>будь-яких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r>
              <a:rPr lang="ru-RU" dirty="0" smtClean="0"/>
              <a:t>, </a:t>
            </a:r>
            <a:r>
              <a:rPr lang="ru-RU" dirty="0" err="1" smtClean="0"/>
              <a:t>пов’язаних</a:t>
            </a:r>
            <a:r>
              <a:rPr lang="ru-RU" dirty="0" smtClean="0"/>
              <a:t> з </a:t>
            </a:r>
            <a:r>
              <a:rPr lang="ru-RU" dirty="0" err="1" smtClean="0"/>
              <a:t>отриманням</a:t>
            </a:r>
            <a:r>
              <a:rPr lang="ru-RU" dirty="0" smtClean="0"/>
              <a:t> </a:t>
            </a:r>
            <a:r>
              <a:rPr lang="ru-RU" dirty="0" err="1" smtClean="0"/>
              <a:t>доходів</a:t>
            </a:r>
            <a:r>
              <a:rPr lang="ru-RU" dirty="0" smtClean="0"/>
              <a:t>, для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перевірок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Водночас</a:t>
            </a:r>
            <a:r>
              <a:rPr lang="ru-RU" dirty="0" smtClean="0"/>
              <a:t> </a:t>
            </a:r>
            <a:r>
              <a:rPr lang="ru-RU" dirty="0" err="1" smtClean="0"/>
              <a:t>платники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право </a:t>
            </a:r>
            <a:r>
              <a:rPr lang="ru-RU" dirty="0" err="1" smtClean="0"/>
              <a:t>подавати</a:t>
            </a:r>
            <a:r>
              <a:rPr lang="ru-RU" dirty="0" smtClean="0"/>
              <a:t> </a:t>
            </a:r>
            <a:r>
              <a:rPr lang="ru-RU" dirty="0" err="1" smtClean="0"/>
              <a:t>державним</a:t>
            </a:r>
            <a:r>
              <a:rPr lang="ru-RU" dirty="0" smtClean="0"/>
              <a:t> </a:t>
            </a:r>
            <a:r>
              <a:rPr lang="ru-RU" dirty="0" err="1" smtClean="0"/>
              <a:t>податковим</a:t>
            </a:r>
            <a:r>
              <a:rPr lang="ru-RU" dirty="0" smtClean="0"/>
              <a:t> </a:t>
            </a:r>
            <a:r>
              <a:rPr lang="ru-RU" dirty="0" err="1" smtClean="0"/>
              <a:t>адміністраціям</a:t>
            </a:r>
            <a:r>
              <a:rPr lang="ru-RU" dirty="0" smtClean="0"/>
              <a:t> </a:t>
            </a:r>
            <a:r>
              <a:rPr lang="ru-RU" dirty="0" err="1" smtClean="0"/>
              <a:t>документи</a:t>
            </a:r>
            <a:r>
              <a:rPr lang="ru-RU" dirty="0" smtClean="0"/>
              <a:t>, що </a:t>
            </a:r>
            <a:r>
              <a:rPr lang="ru-RU" dirty="0" err="1" smtClean="0"/>
              <a:t>підтверджують</a:t>
            </a:r>
            <a:r>
              <a:rPr lang="ru-RU" dirty="0" smtClean="0"/>
              <a:t> право на </a:t>
            </a:r>
            <a:r>
              <a:rPr lang="ru-RU" dirty="0" err="1" smtClean="0"/>
              <a:t>пільги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оподаткування</a:t>
            </a:r>
            <a:r>
              <a:rPr lang="ru-RU" dirty="0" smtClean="0"/>
              <a:t>, та </a:t>
            </a:r>
            <a:r>
              <a:rPr lang="ru-RU" dirty="0" err="1" smtClean="0"/>
              <a:t>користуватися</a:t>
            </a:r>
            <a:r>
              <a:rPr lang="ru-RU" dirty="0" smtClean="0"/>
              <a:t> </a:t>
            </a:r>
            <a:r>
              <a:rPr lang="ru-RU" dirty="0" err="1" smtClean="0"/>
              <a:t>цими</a:t>
            </a:r>
            <a:r>
              <a:rPr lang="ru-RU" dirty="0" smtClean="0"/>
              <a:t> </a:t>
            </a:r>
            <a:r>
              <a:rPr lang="ru-RU" dirty="0" err="1" smtClean="0"/>
              <a:t>пільгами</a:t>
            </a:r>
            <a:r>
              <a:rPr lang="ru-RU" dirty="0" smtClean="0"/>
              <a:t>. </a:t>
            </a:r>
            <a:r>
              <a:rPr lang="ru-RU" dirty="0" err="1" smtClean="0"/>
              <a:t>Зокрема</a:t>
            </a:r>
            <a:r>
              <a:rPr lang="ru-RU" dirty="0" smtClean="0"/>
              <a:t>,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платник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право на </a:t>
            </a:r>
            <a:r>
              <a:rPr lang="ru-RU" dirty="0" err="1" smtClean="0"/>
              <a:t>повернення</a:t>
            </a:r>
            <a:r>
              <a:rPr lang="ru-RU" dirty="0" smtClean="0"/>
              <a:t> </a:t>
            </a:r>
            <a:r>
              <a:rPr lang="ru-RU" dirty="0" err="1" smtClean="0"/>
              <a:t>части­ни</a:t>
            </a:r>
            <a:r>
              <a:rPr lang="ru-RU" dirty="0" smtClean="0"/>
              <a:t> </a:t>
            </a:r>
            <a:r>
              <a:rPr lang="ru-RU" dirty="0" err="1" smtClean="0"/>
              <a:t>сплаченого</a:t>
            </a:r>
            <a:r>
              <a:rPr lang="ru-RU" dirty="0" smtClean="0"/>
              <a:t> </a:t>
            </a:r>
            <a:r>
              <a:rPr lang="ru-RU" dirty="0" err="1" smtClean="0"/>
              <a:t>податку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доходи </a:t>
            </a:r>
            <a:r>
              <a:rPr lang="ru-RU" dirty="0" err="1" smtClean="0"/>
              <a:t>фізичних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 </a:t>
            </a:r>
            <a:r>
              <a:rPr lang="ru-RU" dirty="0" err="1" smtClean="0"/>
              <a:t>коштів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сплачені</a:t>
            </a:r>
            <a:r>
              <a:rPr lang="ru-RU" dirty="0" smtClean="0"/>
              <a:t> ним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звітного</a:t>
            </a:r>
            <a:r>
              <a:rPr lang="ru-RU" dirty="0" smtClean="0"/>
              <a:t> року за </a:t>
            </a:r>
            <a:r>
              <a:rPr lang="ru-RU" dirty="0" err="1" smtClean="0"/>
              <a:t>навчання</a:t>
            </a:r>
            <a:r>
              <a:rPr lang="ru-RU" dirty="0" smtClean="0"/>
              <a:t> у </a:t>
            </a:r>
            <a:r>
              <a:rPr lang="ru-RU" dirty="0" err="1" smtClean="0"/>
              <a:t>вищих</a:t>
            </a:r>
            <a:r>
              <a:rPr lang="ru-RU" dirty="0" smtClean="0"/>
              <a:t> </a:t>
            </a:r>
            <a:r>
              <a:rPr lang="ru-RU" dirty="0" err="1" smtClean="0"/>
              <a:t>навчальних</a:t>
            </a:r>
            <a:r>
              <a:rPr lang="ru-RU" dirty="0" smtClean="0"/>
              <a:t> закладах, — </a:t>
            </a:r>
            <a:r>
              <a:rPr lang="ru-RU" dirty="0" err="1" smtClean="0"/>
              <a:t>отримати</a:t>
            </a:r>
            <a:r>
              <a:rPr lang="ru-RU" dirty="0" smtClean="0"/>
              <a:t> так званий </a:t>
            </a:r>
            <a:r>
              <a:rPr lang="ru-RU" dirty="0" err="1" smtClean="0"/>
              <a:t>податковий</a:t>
            </a:r>
            <a:r>
              <a:rPr lang="ru-RU" dirty="0" smtClean="0"/>
              <a:t> кредит.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186766" cy="1317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4. Права та </a:t>
            </a:r>
            <a:r>
              <a:rPr lang="ru-RU" dirty="0" err="1" smtClean="0"/>
              <a:t>обов’язки</a:t>
            </a:r>
            <a:r>
              <a:rPr lang="ru-RU" dirty="0" smtClean="0"/>
              <a:t> </a:t>
            </a:r>
            <a:r>
              <a:rPr lang="ru-RU" dirty="0" err="1" smtClean="0"/>
              <a:t>платників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</TotalTime>
  <Words>871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Фінансове право </vt:lpstr>
      <vt:lpstr>1. Поняття та джерела фінансового права.   </vt:lpstr>
      <vt:lpstr>Слайд 3</vt:lpstr>
      <vt:lpstr>2. Бюджетна система України.</vt:lpstr>
      <vt:lpstr>Слайд 5</vt:lpstr>
      <vt:lpstr>3. Податки в Україні.</vt:lpstr>
      <vt:lpstr>Слайд 7</vt:lpstr>
      <vt:lpstr>4. Права та обов’язки платників податків.  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Фінансове право </dc:title>
  <dc:creator>admin</dc:creator>
  <cp:lastModifiedBy>admin</cp:lastModifiedBy>
  <cp:revision>2</cp:revision>
  <dcterms:created xsi:type="dcterms:W3CDTF">2014-11-13T20:05:52Z</dcterms:created>
  <dcterms:modified xsi:type="dcterms:W3CDTF">2014-11-13T20:21:52Z</dcterms:modified>
</cp:coreProperties>
</file>