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2"/>
  </p:sldMasterIdLst>
  <p:notesMasterIdLst>
    <p:notesMasterId r:id="rId21"/>
  </p:notesMasterIdLst>
  <p:handoutMasterIdLst>
    <p:handoutMasterId r:id="rId22"/>
  </p:handoutMasterIdLst>
  <p:sldIdLst>
    <p:sldId id="256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7" r:id="rId12"/>
    <p:sldId id="268" r:id="rId13"/>
    <p:sldId id="269" r:id="rId14"/>
    <p:sldId id="270" r:id="rId15"/>
    <p:sldId id="263" r:id="rId16"/>
    <p:sldId id="264" r:id="rId17"/>
    <p:sldId id="265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7" autoAdjust="0"/>
    <p:restoredTop sz="94660"/>
  </p:normalViewPr>
  <p:slideViewPr>
    <p:cSldViewPr snapToGrid="0">
      <p:cViewPr>
        <p:scale>
          <a:sx n="57" d="100"/>
          <a:sy n="57" d="100"/>
        </p:scale>
        <p:origin x="-1218" y="-9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36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5150-4FD7-4802-B0EB-D52217513A72}" type="datetime1">
              <a:rPr lang="en-US" smtClean="0"/>
              <a:pPr/>
              <a:t>1/15/2016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277187-C200-495F-A386-621319EADA8F}" type="datetimeFigureOut">
              <a:rPr lang="ru-RU" smtClean="0"/>
              <a:pPr/>
              <a:t>15.01.2016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D%D0%B0%D1%86%D1%96%D1%8F" TargetMode="External"/><Relationship Id="rId2" Type="http://schemas.openxmlformats.org/officeDocument/2006/relationships/hyperlink" Target="http://uk.wikipedia.org/wiki/%D0%A4%D1%80%D0%B0%D0%BD%D1%86%D1%83%D0%B7%D1%8C%D0%BA%D0%B0_%D0%BC%D0%BE%D0%B2%D0%B0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1526" y="4037729"/>
            <a:ext cx="9601200" cy="914400"/>
          </a:xfrm>
        </p:spPr>
        <p:txBody>
          <a:bodyPr>
            <a:normAutofit lnSpcReduction="10000"/>
          </a:bodyPr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Виконав учень 11-Б класу: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Холодняк</a:t>
            </a:r>
            <a:r>
              <a:rPr lang="ru-RU" dirty="0" smtClean="0">
                <a:solidFill>
                  <a:schemeClr val="tx1"/>
                </a:solidFill>
              </a:rPr>
              <a:t> Вадим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2337" y="1439732"/>
            <a:ext cx="9601200" cy="1724092"/>
          </a:xfrm>
        </p:spPr>
        <p:txBody>
          <a:bodyPr/>
          <a:lstStyle/>
          <a:p>
            <a:r>
              <a:rPr lang="uk-UA" dirty="0" smtClean="0"/>
              <a:t>Нація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Мета уроку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поглибити</a:t>
            </a:r>
            <a:r>
              <a:rPr lang="ru-RU" dirty="0"/>
              <a:t> й </a:t>
            </a:r>
            <a:r>
              <a:rPr lang="ru-RU" dirty="0" err="1"/>
              <a:t>систематизувати</a:t>
            </a:r>
            <a:r>
              <a:rPr lang="ru-RU" dirty="0"/>
              <a:t> </a:t>
            </a: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про </a:t>
            </a:r>
            <a:r>
              <a:rPr lang="ru-RU" dirty="0" err="1"/>
              <a:t>історично</a:t>
            </a:r>
            <a:r>
              <a:rPr lang="ru-RU" dirty="0"/>
              <a:t> </a:t>
            </a:r>
            <a:r>
              <a:rPr lang="ru-RU" dirty="0" err="1"/>
              <a:t>сформовані</a:t>
            </a:r>
            <a:r>
              <a:rPr lang="ru-RU" dirty="0"/>
              <a:t> </a:t>
            </a:r>
            <a:r>
              <a:rPr lang="ru-RU" dirty="0" err="1"/>
              <a:t>спільноти</a:t>
            </a:r>
            <a:r>
              <a:rPr lang="ru-RU" dirty="0"/>
              <a:t> людей; </a:t>
            </a:r>
            <a:endParaRPr lang="ru-RU" dirty="0" smtClean="0"/>
          </a:p>
          <a:p>
            <a:r>
              <a:rPr lang="ru-RU" dirty="0" err="1" smtClean="0"/>
              <a:t>сформувати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учнів</a:t>
            </a:r>
            <a:r>
              <a:rPr lang="ru-RU" dirty="0"/>
              <a:t> </a:t>
            </a:r>
            <a:r>
              <a:rPr lang="ru-RU" dirty="0" err="1"/>
              <a:t>розуміння</a:t>
            </a:r>
            <a:r>
              <a:rPr lang="ru-RU" dirty="0"/>
              <a:t> </a:t>
            </a:r>
            <a:r>
              <a:rPr lang="ru-RU" dirty="0" err="1" smtClean="0"/>
              <a:t>розмаїття</a:t>
            </a:r>
            <a:r>
              <a:rPr lang="ru-RU" dirty="0" smtClean="0"/>
              <a:t> </a:t>
            </a:r>
            <a:r>
              <a:rPr lang="ru-RU" dirty="0" err="1"/>
              <a:t>спільнот</a:t>
            </a:r>
            <a:r>
              <a:rPr lang="ru-RU" dirty="0"/>
              <a:t> людей,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на </a:t>
            </a:r>
            <a:r>
              <a:rPr lang="ru-RU" dirty="0" err="1"/>
              <a:t>Землі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ознайомити</a:t>
            </a:r>
            <a:r>
              <a:rPr lang="ru-RU" dirty="0" smtClean="0"/>
              <a:t> </a:t>
            </a:r>
            <a:r>
              <a:rPr lang="ru-RU" dirty="0" err="1"/>
              <a:t>учнів</a:t>
            </a:r>
            <a:r>
              <a:rPr lang="ru-RU" dirty="0"/>
              <a:t> з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і форм </a:t>
            </a:r>
            <a:r>
              <a:rPr lang="ru-RU" dirty="0" err="1"/>
              <a:t>міжнаціональної</a:t>
            </a:r>
            <a:r>
              <a:rPr lang="ru-RU" dirty="0"/>
              <a:t> </a:t>
            </a:r>
            <a:r>
              <a:rPr lang="ru-RU" dirty="0" err="1"/>
              <a:t>інтеграції</a:t>
            </a:r>
            <a:r>
              <a:rPr lang="ru-RU" dirty="0"/>
              <a:t> з </a:t>
            </a:r>
            <a:r>
              <a:rPr lang="ru-RU" dirty="0" err="1"/>
              <a:t>Україні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показати</a:t>
            </a:r>
            <a:r>
              <a:rPr lang="ru-RU" dirty="0" smtClean="0"/>
              <a:t> </a:t>
            </a:r>
            <a:r>
              <a:rPr lang="ru-RU" dirty="0" err="1"/>
              <a:t>позитивні</a:t>
            </a:r>
            <a:r>
              <a:rPr lang="ru-RU" dirty="0"/>
              <a:t> і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націоналізму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виховувати</a:t>
            </a:r>
            <a:r>
              <a:rPr lang="ru-RU" dirty="0" smtClean="0"/>
              <a:t> </a:t>
            </a:r>
            <a:r>
              <a:rPr lang="ru-RU" dirty="0" err="1"/>
              <a:t>негативне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 до </a:t>
            </a:r>
            <a:r>
              <a:rPr lang="ru-RU" dirty="0" err="1"/>
              <a:t>національних</a:t>
            </a:r>
            <a:r>
              <a:rPr lang="ru-RU" dirty="0"/>
              <a:t> і </a:t>
            </a:r>
            <a:r>
              <a:rPr lang="ru-RU" dirty="0" err="1" smtClean="0"/>
              <a:t>міжнаціональних</a:t>
            </a:r>
            <a:r>
              <a:rPr lang="ru-RU" dirty="0" smtClean="0"/>
              <a:t> </a:t>
            </a:r>
            <a:r>
              <a:rPr lang="ru-RU" dirty="0" err="1"/>
              <a:t>конфліктів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/>
              <a:t>толерантне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 до людей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нації</a:t>
            </a:r>
            <a:r>
              <a:rPr lang="ru-RU" dirty="0"/>
              <a:t>, </a:t>
            </a:r>
            <a:r>
              <a:rPr lang="ru-RU" dirty="0" err="1"/>
              <a:t>релігії</a:t>
            </a:r>
            <a:r>
              <a:rPr lang="ru-RU" dirty="0"/>
              <a:t>, </a:t>
            </a:r>
            <a:r>
              <a:rPr lang="ru-RU" dirty="0" err="1"/>
              <a:t>поглядів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73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70857" y="347472"/>
            <a:ext cx="10154194" cy="4127627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Нація – </a:t>
            </a:r>
            <a:r>
              <a:rPr lang="ru-RU" sz="2400" dirty="0" err="1"/>
              <a:t>багатозначне</a:t>
            </a:r>
            <a:r>
              <a:rPr lang="ru-RU" sz="2400" dirty="0"/>
              <a:t>) </a:t>
            </a:r>
            <a:r>
              <a:rPr lang="ru-RU" sz="2400" dirty="0" err="1"/>
              <a:t>поняття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застосовується</a:t>
            </a:r>
            <a:r>
              <a:rPr lang="ru-RU" sz="2400" dirty="0"/>
              <a:t> для характеристики великих </a:t>
            </a:r>
            <a:r>
              <a:rPr lang="ru-RU" sz="2400" dirty="0" err="1"/>
              <a:t>соціокультурних</a:t>
            </a:r>
            <a:r>
              <a:rPr lang="ru-RU" sz="2400" dirty="0"/>
              <a:t> </a:t>
            </a:r>
            <a:r>
              <a:rPr lang="ru-RU" sz="2400" dirty="0" err="1"/>
              <a:t>спільнот</a:t>
            </a:r>
            <a:r>
              <a:rPr lang="ru-RU" sz="2400" dirty="0"/>
              <a:t> </a:t>
            </a:r>
            <a:r>
              <a:rPr lang="ru-RU" sz="2400" dirty="0" err="1"/>
              <a:t>індустріальної</a:t>
            </a:r>
            <a:r>
              <a:rPr lang="ru-RU" sz="2400" dirty="0"/>
              <a:t> </a:t>
            </a:r>
            <a:r>
              <a:rPr lang="ru-RU" sz="2400" dirty="0" err="1"/>
              <a:t>епохи</a:t>
            </a:r>
            <a:r>
              <a:rPr lang="ru-RU" sz="2400" dirty="0"/>
              <a:t>.</a:t>
            </a:r>
          </a:p>
        </p:txBody>
      </p:sp>
      <p:pic>
        <p:nvPicPr>
          <p:cNvPr id="5" name="Рисунок 4" descr="thumb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7372" y="1464341"/>
            <a:ext cx="3645626" cy="4927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lagMap_of_Ukra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3273" y="2416628"/>
            <a:ext cx="5244596" cy="35530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Нація формується єдністю таких засад: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Наявність власної території – т. </a:t>
            </a:r>
            <a:r>
              <a:rPr lang="uk-UA" dirty="0" err="1" smtClean="0"/>
              <a:t>зв</a:t>
            </a:r>
            <a:r>
              <a:rPr lang="uk-UA" dirty="0" smtClean="0"/>
              <a:t>. </a:t>
            </a:r>
            <a:r>
              <a:rPr lang="ru-RU" dirty="0" smtClean="0"/>
              <a:t>«</a:t>
            </a:r>
            <a:r>
              <a:rPr lang="uk-UA" dirty="0" smtClean="0">
                <a:cs typeface="Aparajita" pitchFamily="34" charset="0"/>
              </a:rPr>
              <a:t>життєвого простору</a:t>
            </a:r>
            <a:r>
              <a:rPr lang="ru-RU" dirty="0" smtClean="0"/>
              <a:t>»;</a:t>
            </a:r>
          </a:p>
          <a:p>
            <a:r>
              <a:rPr lang="ru-RU" dirty="0" err="1" smtClean="0"/>
              <a:t>Спільного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Спільної</a:t>
            </a:r>
            <a:r>
              <a:rPr lang="ru-RU" dirty="0" smtClean="0"/>
              <a:t> </a:t>
            </a:r>
            <a:r>
              <a:rPr lang="ru-RU" dirty="0" err="1" smtClean="0"/>
              <a:t>історії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мови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самосвідомості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ментальності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Спільності</a:t>
            </a:r>
            <a:r>
              <a:rPr lang="ru-RU" dirty="0" smtClean="0"/>
              <a:t> </a:t>
            </a:r>
            <a:r>
              <a:rPr lang="ru-RU" dirty="0" err="1" smtClean="0"/>
              <a:t>економічних</a:t>
            </a:r>
            <a:r>
              <a:rPr lang="ru-RU" dirty="0" smtClean="0"/>
              <a:t> та </a:t>
            </a:r>
            <a:r>
              <a:rPr lang="ru-RU" dirty="0" err="1" smtClean="0"/>
              <a:t>господарських</a:t>
            </a:r>
            <a:r>
              <a:rPr lang="ru-RU" dirty="0" smtClean="0"/>
              <a:t> </a:t>
            </a:r>
            <a:r>
              <a:rPr lang="ru-RU" dirty="0" err="1" smtClean="0"/>
              <a:t>зв</a:t>
            </a:r>
            <a:r>
              <a:rPr lang="en-US" dirty="0" smtClean="0"/>
              <a:t>’</a:t>
            </a:r>
            <a:r>
              <a:rPr lang="ru-RU" dirty="0" smtClean="0"/>
              <a:t>я</a:t>
            </a:r>
            <a:r>
              <a:rPr lang="uk-UA" dirty="0" err="1" smtClean="0"/>
              <a:t>зків</a:t>
            </a:r>
            <a:r>
              <a:rPr lang="uk-UA" dirty="0" smtClean="0"/>
              <a:t>.</a:t>
            </a:r>
            <a:r>
              <a:rPr lang="ru-RU" dirty="0" smtClean="0"/>
              <a:t> </a:t>
            </a:r>
          </a:p>
          <a:p>
            <a:endParaRPr lang="ru-RU" dirty="0">
              <a:cs typeface="Aparajit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Існують</a:t>
            </a:r>
            <a:r>
              <a:rPr lang="ru-RU" dirty="0" smtClean="0"/>
              <a:t> два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терміна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1894114"/>
            <a:ext cx="6170023" cy="4135465"/>
          </a:xfrm>
        </p:spPr>
        <p:txBody>
          <a:bodyPr/>
          <a:lstStyle/>
          <a:p>
            <a:r>
              <a:rPr lang="ru-RU" dirty="0" err="1" smtClean="0"/>
              <a:t>Етнічна</a:t>
            </a:r>
            <a:r>
              <a:rPr lang="ru-RU" dirty="0" smtClean="0"/>
              <a:t> </a:t>
            </a:r>
            <a:r>
              <a:rPr lang="ru-RU" dirty="0" err="1" smtClean="0"/>
              <a:t>спільнота</a:t>
            </a:r>
            <a:r>
              <a:rPr lang="ru-RU" dirty="0" smtClean="0"/>
              <a:t>; </a:t>
            </a:r>
          </a:p>
          <a:p>
            <a:r>
              <a:rPr lang="ru-RU" dirty="0" err="1" smtClean="0"/>
              <a:t>Політична</a:t>
            </a:r>
            <a:r>
              <a:rPr lang="ru-RU" dirty="0" smtClean="0"/>
              <a:t> </a:t>
            </a:r>
            <a:r>
              <a:rPr lang="ru-RU" dirty="0" err="1" smtClean="0"/>
              <a:t>спільнота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costu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6077" y="2037804"/>
            <a:ext cx="3060460" cy="393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Етнічна спільнота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1907177"/>
            <a:ext cx="5020491" cy="412240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Етнічна</a:t>
            </a:r>
            <a:r>
              <a:rPr lang="ru-RU" dirty="0" smtClean="0"/>
              <a:t> </a:t>
            </a:r>
            <a:r>
              <a:rPr lang="ru-RU" dirty="0" err="1" smtClean="0"/>
              <a:t>спільнота</a:t>
            </a:r>
            <a:r>
              <a:rPr lang="ru-RU" dirty="0" smtClean="0"/>
              <a:t> — </a:t>
            </a:r>
            <a:r>
              <a:rPr lang="ru-RU" dirty="0" err="1" smtClean="0"/>
              <a:t>спільнота</a:t>
            </a:r>
            <a:r>
              <a:rPr lang="ru-RU" dirty="0" smtClean="0"/>
              <a:t>, яка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спільне</a:t>
            </a:r>
            <a:r>
              <a:rPr lang="ru-RU" dirty="0" smtClean="0"/>
              <a:t> </a:t>
            </a:r>
            <a:r>
              <a:rPr lang="ru-RU" dirty="0" err="1" smtClean="0"/>
              <a:t>історичне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єдиною</a:t>
            </a:r>
            <a:r>
              <a:rPr lang="ru-RU" dirty="0" smtClean="0"/>
              <a:t> </a:t>
            </a:r>
            <a:r>
              <a:rPr lang="ru-RU" dirty="0" err="1" smtClean="0"/>
              <a:t>мовою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самосвідомістю</a:t>
            </a:r>
            <a:r>
              <a:rPr lang="ru-RU" dirty="0" smtClean="0"/>
              <a:t> (як </a:t>
            </a:r>
            <a:r>
              <a:rPr lang="ru-RU" dirty="0" err="1" smtClean="0"/>
              <a:t>особистим</a:t>
            </a:r>
            <a:r>
              <a:rPr lang="ru-RU" dirty="0" smtClean="0"/>
              <a:t> </a:t>
            </a:r>
            <a:r>
              <a:rPr lang="ru-RU" dirty="0" err="1" smtClean="0"/>
              <a:t>відчуттям</a:t>
            </a:r>
            <a:r>
              <a:rPr lang="ru-RU" dirty="0" smtClean="0"/>
              <a:t> «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ідентичності</a:t>
            </a:r>
            <a:r>
              <a:rPr lang="ru-RU" dirty="0" smtClean="0"/>
              <a:t>»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колективним</a:t>
            </a:r>
            <a:r>
              <a:rPr lang="ru-RU" dirty="0" smtClean="0"/>
              <a:t> </a:t>
            </a:r>
            <a:r>
              <a:rPr lang="ru-RU" dirty="0" err="1" smtClean="0"/>
              <a:t>усвідомленням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єдності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відмінності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), </a:t>
            </a:r>
            <a:r>
              <a:rPr lang="ru-RU" dirty="0" err="1" smtClean="0"/>
              <a:t>власною</a:t>
            </a:r>
            <a:r>
              <a:rPr lang="ru-RU" dirty="0" smtClean="0"/>
              <a:t> </a:t>
            </a:r>
            <a:r>
              <a:rPr lang="ru-RU" dirty="0" err="1" smtClean="0"/>
              <a:t>державністю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прагненням</a:t>
            </a:r>
            <a:r>
              <a:rPr lang="ru-RU" dirty="0" smtClean="0"/>
              <a:t> до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. У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значенні</a:t>
            </a:r>
            <a:r>
              <a:rPr lang="ru-RU" dirty="0" smtClean="0"/>
              <a:t> </a:t>
            </a:r>
            <a:r>
              <a:rPr lang="ru-RU" dirty="0" err="1" smtClean="0"/>
              <a:t>фактично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синонімом</a:t>
            </a:r>
            <a:r>
              <a:rPr lang="ru-RU" dirty="0" smtClean="0"/>
              <a:t> </a:t>
            </a:r>
            <a:r>
              <a:rPr lang="ru-RU" dirty="0" err="1" smtClean="0"/>
              <a:t>терміну</a:t>
            </a:r>
            <a:r>
              <a:rPr lang="ru-RU" dirty="0" smtClean="0"/>
              <a:t> народ.</a:t>
            </a:r>
          </a:p>
          <a:p>
            <a:endParaRPr lang="ru-RU" dirty="0"/>
          </a:p>
        </p:txBody>
      </p:sp>
      <p:pic>
        <p:nvPicPr>
          <p:cNvPr id="4" name="Рисунок 3" descr="УКРАЇНСЬКА ЕТНІЧНА НАЦІ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3497" y="717523"/>
            <a:ext cx="3759994" cy="5539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ity_vinkent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2476" y="1293223"/>
            <a:ext cx="4240219" cy="45771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Політична спільнота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6720" y="1802674"/>
            <a:ext cx="6914606" cy="4135465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Політична</a:t>
            </a:r>
            <a:r>
              <a:rPr lang="ru-RU" dirty="0" smtClean="0"/>
              <a:t> </a:t>
            </a:r>
            <a:r>
              <a:rPr lang="ru-RU" dirty="0" err="1" smtClean="0"/>
              <a:t>спільнота</a:t>
            </a:r>
            <a:r>
              <a:rPr lang="ru-RU" dirty="0" smtClean="0"/>
              <a:t> </a:t>
            </a:r>
            <a:r>
              <a:rPr lang="ru-RU" dirty="0" err="1" smtClean="0"/>
              <a:t>громадян</a:t>
            </a:r>
            <a:r>
              <a:rPr lang="ru-RU" dirty="0" smtClean="0"/>
              <a:t> </a:t>
            </a:r>
            <a:r>
              <a:rPr lang="ru-RU" dirty="0" err="1" smtClean="0"/>
              <a:t>певної</a:t>
            </a:r>
            <a:r>
              <a:rPr lang="ru-RU" dirty="0" smtClean="0"/>
              <a:t> </a:t>
            </a:r>
            <a:r>
              <a:rPr lang="ru-RU" dirty="0" err="1" smtClean="0"/>
              <a:t>держави</a:t>
            </a:r>
            <a:r>
              <a:rPr lang="ru-RU" dirty="0" smtClean="0"/>
              <a:t> — </a:t>
            </a:r>
            <a:r>
              <a:rPr lang="ru-RU" dirty="0" err="1" smtClean="0"/>
              <a:t>політична</a:t>
            </a:r>
            <a:r>
              <a:rPr lang="ru-RU" dirty="0" smtClean="0"/>
              <a:t> </a:t>
            </a:r>
            <a:r>
              <a:rPr lang="ru-RU" dirty="0" err="1" smtClean="0"/>
              <a:t>нація</a:t>
            </a:r>
            <a:r>
              <a:rPr lang="ru-RU" dirty="0" smtClean="0"/>
              <a:t> (</a:t>
            </a:r>
            <a:r>
              <a:rPr lang="ru-RU" dirty="0" err="1" smtClean="0"/>
              <a:t>нація-держава</a:t>
            </a:r>
            <a:r>
              <a:rPr lang="ru-RU" dirty="0" smtClean="0"/>
              <a:t>)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сукупність</a:t>
            </a:r>
            <a:r>
              <a:rPr lang="ru-RU" dirty="0" smtClean="0"/>
              <a:t> </a:t>
            </a:r>
            <a:r>
              <a:rPr lang="ru-RU" dirty="0" err="1" smtClean="0"/>
              <a:t>політично</a:t>
            </a:r>
            <a:r>
              <a:rPr lang="ru-RU" dirty="0" smtClean="0"/>
              <a:t> </a:t>
            </a:r>
            <a:r>
              <a:rPr lang="ru-RU" dirty="0" err="1" smtClean="0"/>
              <a:t>суб'єктивних</a:t>
            </a:r>
            <a:r>
              <a:rPr lang="ru-RU" dirty="0" smtClean="0"/>
              <a:t> </a:t>
            </a:r>
            <a:r>
              <a:rPr lang="ru-RU" dirty="0" err="1" smtClean="0"/>
              <a:t>громадян,що</a:t>
            </a:r>
            <a:r>
              <a:rPr lang="ru-RU" dirty="0" smtClean="0"/>
              <a:t> </a:t>
            </a:r>
            <a:r>
              <a:rPr lang="ru-RU" dirty="0" err="1" smtClean="0"/>
              <a:t>здійснюють</a:t>
            </a:r>
            <a:r>
              <a:rPr lang="ru-RU" dirty="0" smtClean="0"/>
              <a:t> </a:t>
            </a:r>
            <a:r>
              <a:rPr lang="ru-RU" dirty="0" err="1" smtClean="0"/>
              <a:t>колективні</a:t>
            </a:r>
            <a:r>
              <a:rPr lang="ru-RU" dirty="0" smtClean="0"/>
              <a:t> </a:t>
            </a:r>
            <a:r>
              <a:rPr lang="ru-RU" dirty="0" err="1" smtClean="0"/>
              <a:t>національні</a:t>
            </a:r>
            <a:r>
              <a:rPr lang="ru-RU" dirty="0" smtClean="0"/>
              <a:t> </a:t>
            </a:r>
            <a:r>
              <a:rPr lang="ru-RU" dirty="0" err="1" smtClean="0"/>
              <a:t>інтереси</a:t>
            </a:r>
            <a:r>
              <a:rPr lang="ru-RU" dirty="0" smtClean="0"/>
              <a:t> через </a:t>
            </a:r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політичної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 —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 </a:t>
            </a:r>
            <a:r>
              <a:rPr lang="ru-RU" dirty="0" err="1" smtClean="0"/>
              <a:t>Нація</a:t>
            </a:r>
            <a:r>
              <a:rPr lang="ru-RU" dirty="0" smtClean="0"/>
              <a:t> </a:t>
            </a:r>
            <a:r>
              <a:rPr lang="ru-RU" dirty="0" err="1" smtClean="0"/>
              <a:t>визначається</a:t>
            </a:r>
            <a:r>
              <a:rPr lang="ru-RU" dirty="0" smtClean="0"/>
              <a:t>, як </a:t>
            </a:r>
            <a:r>
              <a:rPr lang="ru-RU" dirty="0" err="1" smtClean="0"/>
              <a:t>основний</a:t>
            </a:r>
            <a:r>
              <a:rPr lang="ru-RU" dirty="0" smtClean="0"/>
              <a:t> </a:t>
            </a:r>
            <a:r>
              <a:rPr lang="ru-RU" dirty="0" err="1" smtClean="0"/>
              <a:t>державотворчий</a:t>
            </a:r>
            <a:r>
              <a:rPr lang="ru-RU" dirty="0" smtClean="0"/>
              <a:t> </a:t>
            </a:r>
            <a:r>
              <a:rPr lang="ru-RU" dirty="0" err="1" smtClean="0"/>
              <a:t>елемент</a:t>
            </a:r>
            <a:r>
              <a:rPr lang="ru-RU" dirty="0" smtClean="0"/>
              <a:t>, </a:t>
            </a:r>
            <a:r>
              <a:rPr lang="ru-RU" dirty="0" err="1" smtClean="0"/>
              <a:t>джерело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 та </a:t>
            </a:r>
            <a:r>
              <a:rPr lang="ru-RU" dirty="0" err="1" smtClean="0"/>
              <a:t>носій</a:t>
            </a:r>
            <a:r>
              <a:rPr lang="ru-RU" dirty="0" smtClean="0"/>
              <a:t> державного </a:t>
            </a:r>
            <a:r>
              <a:rPr lang="ru-RU" dirty="0" err="1" smtClean="0"/>
              <a:t>суверенітету</a:t>
            </a:r>
            <a:r>
              <a:rPr lang="ru-RU" dirty="0" smtClean="0"/>
              <a:t>. Часто </a:t>
            </a:r>
            <a:r>
              <a:rPr lang="ru-RU" dirty="0" err="1" smtClean="0"/>
              <a:t>вживається</a:t>
            </a:r>
            <a:r>
              <a:rPr lang="ru-RU" dirty="0" smtClean="0"/>
              <a:t> як </a:t>
            </a:r>
            <a:r>
              <a:rPr lang="ru-RU" dirty="0" err="1" smtClean="0"/>
              <a:t>синонім</a:t>
            </a:r>
            <a:r>
              <a:rPr lang="ru-RU" dirty="0" smtClean="0"/>
              <a:t> </a:t>
            </a:r>
            <a:r>
              <a:rPr lang="ru-RU" dirty="0" err="1" smtClean="0"/>
              <a:t>терміну</a:t>
            </a:r>
            <a:r>
              <a:rPr lang="ru-RU" dirty="0" smtClean="0"/>
              <a:t> держава, коли </a:t>
            </a:r>
            <a:r>
              <a:rPr lang="ru-RU" dirty="0" err="1" smtClean="0"/>
              <a:t>мається</a:t>
            </a:r>
            <a:r>
              <a:rPr lang="ru-RU" dirty="0" smtClean="0"/>
              <a:t> на </a:t>
            </a:r>
            <a:r>
              <a:rPr lang="ru-RU" dirty="0" err="1" smtClean="0"/>
              <a:t>увазі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 для </a:t>
            </a:r>
            <a:r>
              <a:rPr lang="ru-RU" dirty="0" err="1" smtClean="0"/>
              <a:t>посилання</a:t>
            </a:r>
            <a:r>
              <a:rPr lang="ru-RU" dirty="0" smtClean="0"/>
              <a:t> на «</a:t>
            </a:r>
            <a:r>
              <a:rPr lang="ru-RU" dirty="0" err="1" smtClean="0"/>
              <a:t>національні</a:t>
            </a:r>
            <a:r>
              <a:rPr lang="ru-RU" dirty="0" smtClean="0"/>
              <a:t>» </a:t>
            </a:r>
            <a:r>
              <a:rPr lang="ru-RU" dirty="0" err="1" smtClean="0"/>
              <a:t>університети</a:t>
            </a:r>
            <a:r>
              <a:rPr lang="ru-RU" dirty="0" smtClean="0"/>
              <a:t>, банки та </a:t>
            </a:r>
            <a:r>
              <a:rPr lang="ru-RU" dirty="0" err="1" smtClean="0"/>
              <a:t>інші</a:t>
            </a:r>
            <a:r>
              <a:rPr lang="ru-RU" dirty="0" smtClean="0"/>
              <a:t> установи.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err="1" smtClean="0"/>
              <a:t>Зародження</a:t>
            </a:r>
            <a:r>
              <a:rPr lang="ru-RU" dirty="0" smtClean="0"/>
              <a:t>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 в </a:t>
            </a:r>
            <a:r>
              <a:rPr lang="ru-RU" dirty="0" err="1" smtClean="0"/>
              <a:t>Європі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846320" y="1815738"/>
            <a:ext cx="6004560" cy="421384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</a:t>
            </a:r>
            <a:r>
              <a:rPr lang="ru-RU" dirty="0" err="1" smtClean="0"/>
              <a:t>нації</a:t>
            </a:r>
            <a:r>
              <a:rPr lang="ru-RU" dirty="0" smtClean="0"/>
              <a:t> (</a:t>
            </a:r>
            <a:r>
              <a:rPr lang="ru-RU" dirty="0" err="1" smtClean="0"/>
              <a:t>нім</a:t>
            </a:r>
            <a:r>
              <a:rPr lang="ru-RU" dirty="0" smtClean="0"/>
              <a:t>. </a:t>
            </a:r>
            <a:r>
              <a:rPr lang="ru-RU" dirty="0" err="1" smtClean="0"/>
              <a:t>Volk</a:t>
            </a:r>
            <a:r>
              <a:rPr lang="ru-RU" dirty="0" smtClean="0"/>
              <a:t>), як </a:t>
            </a:r>
            <a:r>
              <a:rPr lang="ru-RU" dirty="0" err="1" smtClean="0"/>
              <a:t>важливої</a:t>
            </a:r>
            <a:r>
              <a:rPr lang="ru-RU" dirty="0" smtClean="0"/>
              <a:t> </a:t>
            </a:r>
            <a:r>
              <a:rPr lang="ru-RU" dirty="0" err="1" smtClean="0"/>
              <a:t>ідеї</a:t>
            </a:r>
            <a:r>
              <a:rPr lang="ru-RU" dirty="0" smtClean="0"/>
              <a:t> </a:t>
            </a:r>
            <a:r>
              <a:rPr lang="ru-RU" dirty="0" err="1" smtClean="0"/>
              <a:t>з'явилося</a:t>
            </a:r>
            <a:r>
              <a:rPr lang="ru-RU" dirty="0" smtClean="0"/>
              <a:t> у XVIII </a:t>
            </a:r>
            <a:r>
              <a:rPr lang="ru-RU" dirty="0" err="1" smtClean="0"/>
              <a:t>столітті</a:t>
            </a:r>
            <a:r>
              <a:rPr lang="ru-RU" dirty="0" smtClean="0"/>
              <a:t> в роботах </a:t>
            </a:r>
            <a:r>
              <a:rPr lang="ru-RU" dirty="0" err="1" smtClean="0"/>
              <a:t>німецького</a:t>
            </a:r>
            <a:r>
              <a:rPr lang="ru-RU" dirty="0" smtClean="0"/>
              <a:t> </a:t>
            </a:r>
            <a:r>
              <a:rPr lang="ru-RU" dirty="0" err="1" smtClean="0"/>
              <a:t>філософа</a:t>
            </a:r>
            <a:r>
              <a:rPr lang="ru-RU" dirty="0" smtClean="0"/>
              <a:t> </a:t>
            </a:r>
            <a:r>
              <a:rPr lang="ru-RU" dirty="0" err="1" smtClean="0"/>
              <a:t>Йогана</a:t>
            </a:r>
            <a:r>
              <a:rPr lang="ru-RU" dirty="0" smtClean="0"/>
              <a:t> </a:t>
            </a:r>
            <a:r>
              <a:rPr lang="ru-RU" dirty="0" err="1" smtClean="0"/>
              <a:t>Готфріда</a:t>
            </a:r>
            <a:r>
              <a:rPr lang="ru-RU" dirty="0" smtClean="0"/>
              <a:t> </a:t>
            </a:r>
            <a:r>
              <a:rPr lang="ru-RU" dirty="0" err="1" smtClean="0"/>
              <a:t>Гернера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доклав</a:t>
            </a:r>
            <a:r>
              <a:rPr lang="ru-RU" dirty="0" smtClean="0"/>
              <a:t> </a:t>
            </a:r>
            <a:r>
              <a:rPr lang="ru-RU" dirty="0" err="1" smtClean="0"/>
              <a:t>зусиль</a:t>
            </a:r>
            <a:r>
              <a:rPr lang="ru-RU" dirty="0" smtClean="0"/>
              <a:t> до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 В </a:t>
            </a:r>
            <a:r>
              <a:rPr lang="ru-RU" dirty="0" err="1" smtClean="0"/>
              <a:t>цей</a:t>
            </a:r>
            <a:r>
              <a:rPr lang="ru-RU" dirty="0" smtClean="0"/>
              <a:t> час </a:t>
            </a:r>
            <a:r>
              <a:rPr lang="ru-RU" dirty="0" err="1" smtClean="0"/>
              <a:t>тривала</a:t>
            </a:r>
            <a:r>
              <a:rPr lang="ru-RU" dirty="0" smtClean="0"/>
              <a:t> </a:t>
            </a:r>
            <a:r>
              <a:rPr lang="ru-RU" dirty="0" err="1" smtClean="0"/>
              <a:t>промислова</a:t>
            </a:r>
            <a:r>
              <a:rPr lang="ru-RU" dirty="0" smtClean="0"/>
              <a:t> </a:t>
            </a:r>
            <a:r>
              <a:rPr lang="ru-RU" dirty="0" err="1" smtClean="0"/>
              <a:t>революція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дала початок </a:t>
            </a:r>
            <a:r>
              <a:rPr lang="ru-RU" dirty="0" err="1" smtClean="0"/>
              <a:t>індустріальному</a:t>
            </a:r>
            <a:r>
              <a:rPr lang="ru-RU" dirty="0" smtClean="0"/>
              <a:t> </a:t>
            </a:r>
            <a:r>
              <a:rPr lang="ru-RU" dirty="0" err="1" smtClean="0"/>
              <a:t>суспільству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спричинили</a:t>
            </a:r>
            <a:r>
              <a:rPr lang="ru-RU" dirty="0" smtClean="0"/>
              <a:t> до росту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самосвідомості</a:t>
            </a:r>
            <a:r>
              <a:rPr lang="ru-RU" dirty="0" smtClean="0"/>
              <a:t> в </a:t>
            </a:r>
            <a:r>
              <a:rPr lang="ru-RU" dirty="0" err="1" smtClean="0"/>
              <a:t>Європі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464px-Her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7463" y="1351377"/>
            <a:ext cx="3513910" cy="45362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Світовий досвід </a:t>
            </a:r>
            <a:r>
              <a:rPr lang="uk-UA" dirty="0" err="1" smtClean="0"/>
              <a:t>націєтворення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На сучасному етапі розвитку світового співтовариства нації відіграють у політиці особливу роль, вони виступають головними дійовими особами на міжнародній арені. Тому людство нині як ніколи цікавить походження та утворення націй.</a:t>
            </a:r>
            <a:endParaRPr lang="ru-RU" dirty="0"/>
          </a:p>
        </p:txBody>
      </p:sp>
      <p:pic>
        <p:nvPicPr>
          <p:cNvPr id="4" name="Рисунок 3" descr="86gTq5Jq2Kk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5971" y="3279571"/>
            <a:ext cx="4478927" cy="3250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451975"/>
            <a:ext cx="9509760" cy="4127627"/>
          </a:xfrm>
        </p:spPr>
        <p:txBody>
          <a:bodyPr/>
          <a:lstStyle/>
          <a:p>
            <a:r>
              <a:rPr lang="ru-RU" b="1" dirty="0" err="1" smtClean="0"/>
              <a:t>Народність</a:t>
            </a:r>
            <a:r>
              <a:rPr lang="ru-RU" dirty="0" smtClean="0"/>
              <a:t> 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етносоціальна</a:t>
            </a:r>
            <a:r>
              <a:rPr lang="ru-RU" dirty="0" smtClean="0"/>
              <a:t> </a:t>
            </a:r>
            <a:r>
              <a:rPr lang="ru-RU" dirty="0" err="1" smtClean="0"/>
              <a:t>спільність</a:t>
            </a:r>
            <a:r>
              <a:rPr lang="ru-RU" dirty="0" smtClean="0"/>
              <a:t> людей, </a:t>
            </a:r>
            <a:r>
              <a:rPr lang="ru-RU" dirty="0" err="1" smtClean="0"/>
              <a:t>щопроживає</a:t>
            </a:r>
            <a:r>
              <a:rPr lang="ru-RU" dirty="0" smtClean="0"/>
              <a:t> на </a:t>
            </a:r>
            <a:r>
              <a:rPr lang="ru-RU" dirty="0" err="1" smtClean="0"/>
              <a:t>спільній</a:t>
            </a:r>
            <a:r>
              <a:rPr lang="ru-RU" dirty="0" smtClean="0"/>
              <a:t> </a:t>
            </a:r>
            <a:r>
              <a:rPr lang="ru-RU" dirty="0" err="1" smtClean="0"/>
              <a:t>території</a:t>
            </a:r>
            <a:r>
              <a:rPr lang="ru-RU" dirty="0" smtClean="0"/>
              <a:t>, </a:t>
            </a:r>
            <a:r>
              <a:rPr lang="ru-RU" dirty="0" err="1" smtClean="0"/>
              <a:t>розмовляє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спільні</a:t>
            </a:r>
            <a:r>
              <a:rPr lang="ru-RU" dirty="0" smtClean="0"/>
              <a:t> </a:t>
            </a:r>
            <a:r>
              <a:rPr lang="ru-RU" dirty="0" err="1" smtClean="0"/>
              <a:t>риси</a:t>
            </a:r>
            <a:r>
              <a:rPr lang="ru-RU" dirty="0" smtClean="0"/>
              <a:t> характеру, </a:t>
            </a:r>
            <a:r>
              <a:rPr lang="ru-RU" dirty="0" err="1" smtClean="0"/>
              <a:t>психологічний</a:t>
            </a:r>
            <a:r>
              <a:rPr lang="ru-RU" dirty="0" smtClean="0"/>
              <a:t> склад, </a:t>
            </a:r>
            <a:r>
              <a:rPr lang="ru-RU" dirty="0" err="1" smtClean="0"/>
              <a:t>особливості</a:t>
            </a:r>
            <a:r>
              <a:rPr lang="ru-RU" dirty="0" smtClean="0"/>
              <a:t> культурного </a:t>
            </a:r>
            <a:r>
              <a:rPr lang="ru-RU" dirty="0" err="1" smtClean="0"/>
              <a:t>розвитку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1984" y="1760228"/>
            <a:ext cx="7475261" cy="46666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54183" y="465038"/>
            <a:ext cx="9509760" cy="4127627"/>
          </a:xfrm>
        </p:spPr>
        <p:txBody>
          <a:bodyPr/>
          <a:lstStyle/>
          <a:p>
            <a:r>
              <a:rPr lang="uk-UA" dirty="0" smtClean="0"/>
              <a:t>На зміну народності приходить нація, яка історично виникає на основі спільності умов життя, території, мови, свідомості і так далі. Тобто етнічна нація відрізняється від народності наявністю економічної, соціальної та політичної спільності. </a:t>
            </a:r>
          </a:p>
        </p:txBody>
      </p:sp>
      <p:pic>
        <p:nvPicPr>
          <p:cNvPr id="4" name="Рисунок 3" descr="239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7422" y="1711233"/>
            <a:ext cx="6904830" cy="4625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465038"/>
            <a:ext cx="9509760" cy="4127627"/>
          </a:xfrm>
        </p:spPr>
        <p:txBody>
          <a:bodyPr/>
          <a:lstStyle/>
          <a:p>
            <a:r>
              <a:rPr lang="uk-UA" dirty="0" smtClean="0"/>
              <a:t>Формування більшості сучасних націй починається у Х</a:t>
            </a:r>
            <a:r>
              <a:rPr lang="en-US" dirty="0" smtClean="0"/>
              <a:t>VIII</a:t>
            </a:r>
            <a:r>
              <a:rPr lang="uk-UA" dirty="0" smtClean="0"/>
              <a:t> ст. і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язане</a:t>
            </a:r>
            <a:r>
              <a:rPr lang="uk-UA" dirty="0" smtClean="0"/>
              <a:t> з універсалізацією капіталістичних суспільних відносин та формуванням світового ринку товарно-грошових відносин.</a:t>
            </a:r>
            <a:endParaRPr lang="ru-RU" dirty="0"/>
          </a:p>
        </p:txBody>
      </p:sp>
      <p:pic>
        <p:nvPicPr>
          <p:cNvPr id="4" name="Рисунок 3" descr="the-colour-of-your-money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1783" y="2037806"/>
            <a:ext cx="6171110" cy="41140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465038"/>
            <a:ext cx="9509760" cy="4127627"/>
          </a:xfrm>
        </p:spPr>
        <p:txBody>
          <a:bodyPr/>
          <a:lstStyle/>
          <a:p>
            <a:r>
              <a:rPr lang="uk-UA" dirty="0" smtClean="0"/>
              <a:t>У сучасному світі більшість держав є багатонаціональними, тобто поєднують кілька етносів. Тому одним із головних завдань держави є підтримання порядку та стабільності, злагоди між народами, які її населяють.</a:t>
            </a:r>
            <a:endParaRPr lang="ru-RU" dirty="0"/>
          </a:p>
        </p:txBody>
      </p:sp>
      <p:pic>
        <p:nvPicPr>
          <p:cNvPr id="7" name="Рисунок 6" descr="1920229-group-of-kids-of-different-nationalities-300x2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9040" y="2090737"/>
            <a:ext cx="4515580" cy="4229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Формування політичної нації в Україні</a:t>
            </a:r>
            <a:endParaRPr lang="ru-RU" dirty="0"/>
          </a:p>
        </p:txBody>
      </p:sp>
      <p:pic>
        <p:nvPicPr>
          <p:cNvPr id="4" name="Содержимое 3" descr="zhyt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941983" y="1447800"/>
            <a:ext cx="6917634" cy="4572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783" y="216131"/>
            <a:ext cx="10357658" cy="11305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28057" y="465038"/>
            <a:ext cx="9509760" cy="4127627"/>
          </a:xfrm>
        </p:spPr>
        <p:txBody>
          <a:bodyPr/>
          <a:lstStyle/>
          <a:p>
            <a:r>
              <a:rPr lang="ru-RU" dirty="0" err="1" smtClean="0"/>
              <a:t>Високою</a:t>
            </a:r>
            <a:r>
              <a:rPr lang="ru-RU" dirty="0" smtClean="0"/>
              <a:t> фазою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нації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нація</a:t>
            </a:r>
            <a:r>
              <a:rPr lang="ru-RU" dirty="0" smtClean="0"/>
              <a:t> </a:t>
            </a:r>
            <a:r>
              <a:rPr lang="ru-RU" dirty="0" err="1" smtClean="0"/>
              <a:t>політична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згуртування</a:t>
            </a:r>
            <a:r>
              <a:rPr lang="ru-RU" dirty="0" smtClean="0"/>
              <a:t> у </a:t>
            </a:r>
            <a:r>
              <a:rPr lang="ru-RU" dirty="0" err="1" smtClean="0"/>
              <a:t>спільних</a:t>
            </a:r>
            <a:r>
              <a:rPr lang="ru-RU" dirty="0" smtClean="0"/>
              <a:t> </a:t>
            </a:r>
            <a:r>
              <a:rPr lang="ru-RU" dirty="0" err="1" smtClean="0"/>
              <a:t>інтересах</a:t>
            </a:r>
            <a:r>
              <a:rPr lang="ru-RU" dirty="0" smtClean="0"/>
              <a:t> в </a:t>
            </a:r>
            <a:r>
              <a:rPr lang="ru-RU" dirty="0" err="1" smtClean="0"/>
              <a:t>одній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 </a:t>
            </a:r>
            <a:r>
              <a:rPr lang="ru-RU" dirty="0" err="1" smtClean="0"/>
              <a:t>різнокультурних</a:t>
            </a:r>
            <a:r>
              <a:rPr lang="ru-RU" dirty="0" smtClean="0"/>
              <a:t> громад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рівності</a:t>
            </a:r>
            <a:r>
              <a:rPr lang="ru-RU" dirty="0" smtClean="0"/>
              <a:t> </a:t>
            </a:r>
            <a:r>
              <a:rPr lang="ru-RU" dirty="0" err="1" smtClean="0"/>
              <a:t>громадянських</a:t>
            </a:r>
            <a:r>
              <a:rPr lang="ru-RU" dirty="0" smtClean="0"/>
              <a:t> прав та </a:t>
            </a:r>
            <a:r>
              <a:rPr lang="ru-RU" dirty="0" err="1" smtClean="0"/>
              <a:t>взаємоповаги</a:t>
            </a:r>
            <a:r>
              <a:rPr lang="ru-RU" dirty="0" smtClean="0"/>
              <a:t>. До </a:t>
            </a:r>
            <a:r>
              <a:rPr lang="ru-RU" dirty="0" err="1" smtClean="0"/>
              <a:t>політичної</a:t>
            </a:r>
            <a:r>
              <a:rPr lang="ru-RU" dirty="0" smtClean="0"/>
              <a:t> </a:t>
            </a:r>
            <a:r>
              <a:rPr lang="ru-RU" dirty="0" err="1" smtClean="0"/>
              <a:t>нації</a:t>
            </a:r>
            <a:r>
              <a:rPr lang="ru-RU" dirty="0" smtClean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 належать </a:t>
            </a:r>
            <a:r>
              <a:rPr lang="ru-RU" dirty="0" err="1" smtClean="0"/>
              <a:t>українці</a:t>
            </a:r>
            <a:r>
              <a:rPr lang="ru-RU" dirty="0" smtClean="0"/>
              <a:t>, </a:t>
            </a:r>
            <a:r>
              <a:rPr lang="ru-RU" dirty="0" err="1" smtClean="0"/>
              <a:t>росіяни</a:t>
            </a:r>
            <a:r>
              <a:rPr lang="ru-RU" dirty="0" smtClean="0"/>
              <a:t>, </a:t>
            </a:r>
            <a:r>
              <a:rPr lang="ru-RU" dirty="0" err="1" smtClean="0"/>
              <a:t>білоруси</a:t>
            </a:r>
            <a:r>
              <a:rPr lang="ru-RU" dirty="0" smtClean="0"/>
              <a:t>, </a:t>
            </a:r>
            <a:r>
              <a:rPr lang="ru-RU" dirty="0" err="1" smtClean="0"/>
              <a:t>румуни</a:t>
            </a:r>
            <a:r>
              <a:rPr lang="ru-RU" dirty="0" smtClean="0"/>
              <a:t>, </a:t>
            </a:r>
            <a:r>
              <a:rPr lang="ru-RU" dirty="0" err="1" smtClean="0"/>
              <a:t>угорці</a:t>
            </a:r>
            <a:r>
              <a:rPr lang="ru-RU" dirty="0" smtClean="0"/>
              <a:t>, </a:t>
            </a:r>
            <a:r>
              <a:rPr lang="ru-RU" dirty="0" err="1" smtClean="0"/>
              <a:t>євреї</a:t>
            </a:r>
            <a:r>
              <a:rPr lang="ru-RU" dirty="0" smtClean="0"/>
              <a:t>, </a:t>
            </a:r>
            <a:r>
              <a:rPr lang="ru-RU" dirty="0" err="1" smtClean="0"/>
              <a:t>кримські</a:t>
            </a:r>
            <a:r>
              <a:rPr lang="ru-RU" dirty="0" smtClean="0"/>
              <a:t> </a:t>
            </a:r>
            <a:r>
              <a:rPr lang="ru-RU" dirty="0" err="1" smtClean="0"/>
              <a:t>татари</a:t>
            </a:r>
            <a:r>
              <a:rPr lang="ru-RU" dirty="0" smtClean="0"/>
              <a:t> та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етнічні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pic>
        <p:nvPicPr>
          <p:cNvPr id="4" name="Рисунок 3" descr="800px-Перепис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8983" y="1973165"/>
            <a:ext cx="7184571" cy="4346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41120" y="465037"/>
            <a:ext cx="9509760" cy="4127627"/>
          </a:xfrm>
        </p:spPr>
        <p:txBody>
          <a:bodyPr/>
          <a:lstStyle/>
          <a:p>
            <a:r>
              <a:rPr lang="ru-RU" dirty="0" err="1" smtClean="0"/>
              <a:t>Головними</a:t>
            </a:r>
            <a:r>
              <a:rPr lang="ru-RU" dirty="0" smtClean="0"/>
              <a:t> </a:t>
            </a:r>
            <a:r>
              <a:rPr lang="ru-RU" dirty="0" err="1" smtClean="0"/>
              <a:t>цінностями</a:t>
            </a:r>
            <a:r>
              <a:rPr lang="ru-RU" dirty="0" smtClean="0"/>
              <a:t> </a:t>
            </a:r>
            <a:r>
              <a:rPr lang="ru-RU" dirty="0" err="1" smtClean="0"/>
              <a:t>загальногромадянської</a:t>
            </a:r>
            <a:r>
              <a:rPr lang="ru-RU" dirty="0" smtClean="0"/>
              <a:t> </a:t>
            </a:r>
            <a:r>
              <a:rPr lang="ru-RU" dirty="0" err="1" smtClean="0"/>
              <a:t>ідеології</a:t>
            </a:r>
            <a:r>
              <a:rPr lang="ru-RU" dirty="0" smtClean="0"/>
              <a:t> могли б стати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відповідальності</a:t>
            </a:r>
            <a:r>
              <a:rPr lang="ru-RU" dirty="0" smtClean="0"/>
              <a:t> за долю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патріотизм</a:t>
            </a:r>
            <a:r>
              <a:rPr lang="ru-RU" dirty="0" smtClean="0"/>
              <a:t>, </a:t>
            </a:r>
            <a:r>
              <a:rPr lang="ru-RU" dirty="0" err="1" smtClean="0"/>
              <a:t>гуманізм</a:t>
            </a:r>
            <a:r>
              <a:rPr lang="ru-RU" dirty="0" smtClean="0"/>
              <a:t>, </a:t>
            </a:r>
            <a:r>
              <a:rPr lang="ru-RU" dirty="0" err="1" smtClean="0"/>
              <a:t>демократія</a:t>
            </a:r>
            <a:r>
              <a:rPr lang="ru-RU" dirty="0" smtClean="0"/>
              <a:t>, </a:t>
            </a:r>
            <a:r>
              <a:rPr lang="ru-RU" dirty="0" err="1" smtClean="0"/>
              <a:t>соціальна</a:t>
            </a:r>
            <a:r>
              <a:rPr lang="ru-RU" dirty="0" smtClean="0"/>
              <a:t> </a:t>
            </a:r>
            <a:r>
              <a:rPr lang="ru-RU" dirty="0" err="1" smtClean="0"/>
              <a:t>справедливість</a:t>
            </a:r>
            <a:r>
              <a:rPr lang="ru-RU" dirty="0" smtClean="0"/>
              <a:t>, </a:t>
            </a:r>
            <a:r>
              <a:rPr lang="ru-RU" dirty="0" err="1" smtClean="0"/>
              <a:t>освіченість</a:t>
            </a:r>
            <a:r>
              <a:rPr lang="ru-RU" dirty="0" smtClean="0"/>
              <a:t>. І, </a:t>
            </a:r>
            <a:r>
              <a:rPr lang="ru-RU" dirty="0" err="1" smtClean="0"/>
              <a:t>що</a:t>
            </a:r>
            <a:r>
              <a:rPr lang="ru-RU" dirty="0" smtClean="0"/>
              <a:t> особливо </a:t>
            </a:r>
            <a:r>
              <a:rPr lang="ru-RU" dirty="0" err="1" smtClean="0"/>
              <a:t>важливо</a:t>
            </a:r>
            <a:r>
              <a:rPr lang="ru-RU" dirty="0" smtClean="0"/>
              <a:t>, – </a:t>
            </a:r>
            <a:r>
              <a:rPr lang="ru-RU" dirty="0" err="1" smtClean="0"/>
              <a:t>науково-об'єктивне</a:t>
            </a:r>
            <a:r>
              <a:rPr lang="ru-RU" dirty="0" smtClean="0"/>
              <a:t> </a:t>
            </a:r>
            <a:r>
              <a:rPr lang="ru-RU" dirty="0" err="1" smtClean="0"/>
              <a:t>висвітлення</a:t>
            </a:r>
            <a:r>
              <a:rPr lang="ru-RU" dirty="0" smtClean="0"/>
              <a:t> </a:t>
            </a:r>
            <a:r>
              <a:rPr lang="ru-RU" dirty="0" err="1" smtClean="0"/>
              <a:t>історії</a:t>
            </a:r>
            <a:r>
              <a:rPr lang="ru-RU" dirty="0" smtClean="0"/>
              <a:t> </a:t>
            </a:r>
            <a:r>
              <a:rPr lang="ru-RU" dirty="0" err="1" smtClean="0"/>
              <a:t>становлення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утвердження</a:t>
            </a:r>
            <a:r>
              <a:rPr lang="ru-RU" dirty="0" smtClean="0"/>
              <a:t> </a:t>
            </a:r>
            <a:r>
              <a:rPr lang="ru-RU" dirty="0" err="1" smtClean="0"/>
              <a:t>Української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http://image.zn.ua/media/images/614xX/Aug2011/36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398" y="2107021"/>
            <a:ext cx="5848350" cy="38671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        Націоналізм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67989" y="2277687"/>
            <a:ext cx="8982891" cy="37518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 smtClean="0"/>
              <a:t> </a:t>
            </a:r>
            <a:r>
              <a:rPr lang="vi-VN" b="1" dirty="0"/>
              <a:t>Націоналі́зм</a:t>
            </a:r>
            <a:r>
              <a:rPr lang="vi-VN" dirty="0"/>
              <a:t> (</a:t>
            </a:r>
            <a:r>
              <a:rPr lang="vi-VN" dirty="0">
                <a:hlinkClick r:id="rId2" tooltip="Французька мова"/>
              </a:rPr>
              <a:t>фр</a:t>
            </a:r>
            <a:r>
              <a:rPr lang="vi-VN" dirty="0"/>
              <a:t>. </a:t>
            </a:r>
            <a:r>
              <a:rPr lang="en-US" i="1" dirty="0" err="1"/>
              <a:t>nationalisme</a:t>
            </a:r>
            <a:r>
              <a:rPr lang="en-US" dirty="0"/>
              <a:t>) — </a:t>
            </a:r>
            <a:r>
              <a:rPr lang="vi-VN" dirty="0"/>
              <a:t>ідеологія і напрямок політики, базовим принципом яких є теза про цінність </a:t>
            </a:r>
            <a:r>
              <a:rPr lang="vi-VN" dirty="0">
                <a:hlinkClick r:id="rId3" tooltip="Нація"/>
              </a:rPr>
              <a:t>нації</a:t>
            </a:r>
            <a:r>
              <a:rPr lang="vi-VN" dirty="0"/>
              <a:t> як найвищої форми суспільної єдності та її первинності в державотворчому процесі. Відрізняється різноманіттям течій, деякі з них суперечать одне одній. Як політичний рух, націоналізм прагне до відстоювання інтересів національної спільноти у відносинах з державною владою.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концепції</a:t>
            </a:r>
            <a:r>
              <a:rPr lang="ru-RU" dirty="0"/>
              <a:t> </a:t>
            </a:r>
            <a:r>
              <a:rPr lang="ru-RU" dirty="0" smtClean="0"/>
              <a:t> і </a:t>
            </a:r>
            <a:r>
              <a:rPr lang="ru-RU" dirty="0" err="1" smtClean="0"/>
              <a:t>типи</a:t>
            </a:r>
            <a:r>
              <a:rPr lang="ru-RU" dirty="0" smtClean="0"/>
              <a:t> </a:t>
            </a:r>
            <a:r>
              <a:rPr lang="uk-UA" dirty="0" smtClean="0"/>
              <a:t>націоналізму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Класичний націоналізм</a:t>
            </a:r>
          </a:p>
          <a:p>
            <a:r>
              <a:rPr lang="uk-UA" dirty="0"/>
              <a:t>Е</a:t>
            </a:r>
            <a:r>
              <a:rPr lang="uk-UA" dirty="0" smtClean="0"/>
              <a:t>тнонаціоналізм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98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477</Words>
  <Application>Microsoft Office PowerPoint</Application>
  <PresentationFormat>Произвольный</PresentationFormat>
  <Paragraphs>42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Справедливость</vt:lpstr>
      <vt:lpstr>Нація</vt:lpstr>
      <vt:lpstr>Мета уроку</vt:lpstr>
      <vt:lpstr>Презентация PowerPoint</vt:lpstr>
      <vt:lpstr>Нація формується єдністю таких засад:</vt:lpstr>
      <vt:lpstr>Існують два основні значення терміна:</vt:lpstr>
      <vt:lpstr>Етнічна спільнота</vt:lpstr>
      <vt:lpstr>Політична спільнота </vt:lpstr>
      <vt:lpstr>Зародження національної свідомості в Європі</vt:lpstr>
      <vt:lpstr>Світовий досвід націєтворення 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політичної нації в Україні</vt:lpstr>
      <vt:lpstr>Презентация PowerPoint</vt:lpstr>
      <vt:lpstr>Презентация PowerPoint</vt:lpstr>
      <vt:lpstr>                                Націоналізм</vt:lpstr>
      <vt:lpstr>   Основні концепції  і типи націоналізму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2014-04-24T18:53:24Z</dcterms:created>
  <dcterms:modified xsi:type="dcterms:W3CDTF">2016-01-15T18:57:33Z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